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410" r:id="rId6"/>
    <p:sldId id="409" r:id="rId7"/>
    <p:sldId id="403" r:id="rId8"/>
    <p:sldId id="372" r:id="rId9"/>
  </p:sldIdLst>
  <p:sldSz cx="12188825" cy="6858000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Squad" panose="00000500000000000000" pitchFamily="2" charset="0"/>
      <p:regular r:id="rId20"/>
      <p:bold r:id="rId21"/>
      <p:italic r:id="rId22"/>
      <p:boldItalic r:id="rId23"/>
    </p:embeddedFont>
    <p:embeddedFont>
      <p:font typeface="Squad Heavy" panose="00000900000000000000" pitchFamily="2" charset="0"/>
      <p:bold r:id="rId24"/>
      <p:italic r:id="rId25"/>
      <p:boldItalic r:id="rId26"/>
    </p:embeddedFont>
    <p:embeddedFont>
      <p:font typeface="Squad Light" panose="000004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estény Ágnes" initials="SÁ" lastIdx="8" clrIdx="0"/>
  <p:cmAuthor id="2" name="viki" initials="v" lastIdx="0" clrIdx="1"/>
  <p:cmAuthor id="3" name="Miklos Zsengeller" initials="MZ" lastIdx="38" clrIdx="2"/>
  <p:cmAuthor id="4" name="Csaba László" initials="CL" lastIdx="3" clrIdx="3">
    <p:extLst>
      <p:ext uri="{19B8F6BF-5375-455C-9EA6-DF929625EA0E}">
        <p15:presenceInfo xmlns:p15="http://schemas.microsoft.com/office/powerpoint/2012/main" userId="Csaba Lász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F"/>
    <a:srgbClr val="C0C6B3"/>
    <a:srgbClr val="9DCC8F"/>
    <a:srgbClr val="9ECEA8"/>
    <a:srgbClr val="59B951"/>
    <a:srgbClr val="52AE30"/>
    <a:srgbClr val="5FCD37"/>
    <a:srgbClr val="E5E5E5"/>
    <a:srgbClr val="F7A709"/>
    <a:srgbClr val="EAE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1865"/>
        <p:guide pos="3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5736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CAC-4B43-4C51-BF33-D3076C70504F}" type="datetimeFigureOut">
              <a:rPr lang="hu-HU" smtClean="0">
                <a:latin typeface="Squad Light" pitchFamily="2" charset="0"/>
              </a:rPr>
              <a:t>2022.06.03.</a:t>
            </a:fld>
            <a:endParaRPr lang="hu-HU" dirty="0">
              <a:latin typeface="Squad Light" pitchFamily="2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E6B9-7B16-4780-A48C-EBD5665B1954}" type="slidenum">
              <a:rPr lang="hu-HU" smtClean="0">
                <a:latin typeface="Squad Light" pitchFamily="2" charset="0"/>
              </a:rPr>
              <a:t>‹#›</a:t>
            </a:fld>
            <a:endParaRPr lang="hu-HU" dirty="0">
              <a:latin typeface="Squa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21A7265D-89EE-FF41-A2E8-E1EAB0B4616F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CD5AE754-556D-9E4E-B174-094F6DEBE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BORÍTÓ, VAGY FEJEZETNYITÓ OLDALAK</a:t>
            </a:r>
          </a:p>
          <a:p>
            <a:endParaRPr lang="hu-HU" dirty="0"/>
          </a:p>
          <a:p>
            <a:r>
              <a:rPr lang="hu-HU" dirty="0"/>
              <a:t>Headline (Főcím): 60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Squad-Regular</a:t>
            </a:r>
            <a:endParaRPr lang="hu-HU" dirty="0"/>
          </a:p>
          <a:p>
            <a:endParaRPr lang="hu-HU" dirty="0"/>
          </a:p>
          <a:p>
            <a:r>
              <a:rPr lang="hu-HU" dirty="0"/>
              <a:t>BELSŐ OLDALAK</a:t>
            </a:r>
          </a:p>
          <a:p>
            <a:endParaRPr lang="hu-HU" dirty="0"/>
          </a:p>
          <a:p>
            <a:r>
              <a:rPr lang="hu-HU" dirty="0"/>
              <a:t>Headline (Főcím): 45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/>
              <a:t>Body (folyószöveg): 15 pt, ha sok a szöveg, 19 pt, ha kevés a szöveg. </a:t>
            </a:r>
            <a:r>
              <a:rPr lang="hu-HU" dirty="0" err="1"/>
              <a:t>Squad</a:t>
            </a:r>
            <a:r>
              <a:rPr lang="hu-HU" dirty="0"/>
              <a:t>-Regular. Egy oldalon csak egy méret legyen használva!</a:t>
            </a:r>
          </a:p>
          <a:p>
            <a:r>
              <a:rPr lang="hu-HU" dirty="0"/>
              <a:t>Kiemelés folyószövegben, vagy a folyószövegben használt alcím 19 pt és </a:t>
            </a:r>
            <a:r>
              <a:rPr lang="hu-HU" dirty="0" err="1"/>
              <a:t>Squad-Heavy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2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6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crop+kép hátté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FCB4D-80F8-4FD2-8363-0402298A7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90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" y="1"/>
            <a:ext cx="5096932" cy="6858000"/>
          </a:xfrm>
          <a:prstGeom prst="rect">
            <a:avLst/>
          </a:prstGeom>
          <a:gradFill>
            <a:gsLst>
              <a:gs pos="0">
                <a:srgbClr val="50B848"/>
              </a:gs>
              <a:gs pos="100000">
                <a:srgbClr val="B7C726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0" i="0" dirty="0">
              <a:latin typeface="Squad Light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541002" y="1727202"/>
            <a:ext cx="92329" cy="415494"/>
          </a:xfrm>
          <a:prstGeom prst="rect">
            <a:avLst/>
          </a:prstGeom>
          <a:noFill/>
        </p:spPr>
        <p:txBody>
          <a:bodyPr wrap="none" lIns="45718" tIns="22858" rIns="45718" bIns="22858" rtlCol="0">
            <a:spAutoFit/>
          </a:bodyPr>
          <a:lstStyle/>
          <a:p>
            <a:pPr defTabSz="914264"/>
            <a:endParaRPr lang="en-US" b="0" i="0" kern="1200" dirty="0">
              <a:solidFill>
                <a:srgbClr val="7E7E7E"/>
              </a:solidFill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42200" y="6048282"/>
            <a:ext cx="3987794" cy="26160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64"/>
            <a:r>
              <a:rPr lang="hu-HU" sz="1100" b="0" i="0" spc="51" dirty="0">
                <a:solidFill>
                  <a:srgbClr val="595959"/>
                </a:solidFill>
                <a:latin typeface="Squad Light" pitchFamily="2" charset="0"/>
                <a:ea typeface="Arial"/>
                <a:cs typeface="Arial"/>
              </a:rPr>
              <a:t>Ismerjük egymást. Megbízunk</a:t>
            </a:r>
            <a:r>
              <a:rPr lang="hu-HU" sz="1100" b="0" i="0" spc="51" baseline="0" dirty="0">
                <a:solidFill>
                  <a:srgbClr val="595959"/>
                </a:solidFill>
                <a:latin typeface="Squad Light" pitchFamily="2" charset="0"/>
                <a:ea typeface="Arial"/>
                <a:cs typeface="Arial"/>
              </a:rPr>
              <a:t> egymásban.</a:t>
            </a:r>
            <a:endParaRPr lang="en-US" sz="1100" b="0" i="0" spc="51" dirty="0">
              <a:solidFill>
                <a:srgbClr val="595959"/>
              </a:solidFill>
              <a:latin typeface="Squad Light" pitchFamily="2" charset="0"/>
              <a:ea typeface="Arial"/>
              <a:cs typeface="Arial"/>
            </a:endParaRPr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558641" y="4159805"/>
            <a:ext cx="3111659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chemeClr val="bg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D452A1-A45D-4FE3-A435-FFFA74E80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64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5CA29-BEB0-4602-A262-E105C3B78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217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o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BA357-2CAF-42FE-B4F5-BE4A98801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51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zlo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44563" y="5495705"/>
            <a:ext cx="4299698" cy="36930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/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Ismerjük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 </a:t>
            </a:r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egymást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. </a:t>
            </a:r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Megbízunk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 </a:t>
            </a:r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egymásban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D0BDC-3B4F-AF44-8E35-7058E090B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74" y="2653525"/>
            <a:ext cx="6541676" cy="13519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E980E-53E1-4C6F-A464-511859AB1B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63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D1ADA-1BEE-654E-8ABF-1DAA12C1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12"/>
          <a:stretch/>
        </p:blipFill>
        <p:spPr>
          <a:xfrm>
            <a:off x="0" y="-62630"/>
            <a:ext cx="6933600" cy="69174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0F65B-04C0-A64D-BEBB-AEF90442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48D564-9A92-CF4B-9D56-DAA1D19B6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4F821-4CCF-434D-A11C-46A99230E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06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 indító fehér háttérr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348E8E-9432-B247-BE46-93C4A4160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00"/>
          <a:stretch/>
        </p:blipFill>
        <p:spPr>
          <a:xfrm>
            <a:off x="0" y="-50104"/>
            <a:ext cx="6933236" cy="69174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ACFE73-4DC4-C347-A0F4-7F9A3EC60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006C3F"/>
                </a:solidFill>
                <a:latin typeface="Squad Heavy" pitchFamily="2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67A766-4AFE-0A44-B3A3-06856E0D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6C3F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0D5FF-7958-420A-81B4-4EEB99A77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47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indító képpel a hátté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730B21D-6277-FC46-A6FC-FBFEE855A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C3F"/>
          </a:solidFill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13C30-BA89-694E-A49E-0E67DF2CF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00"/>
          <a:stretch/>
        </p:blipFill>
        <p:spPr>
          <a:xfrm>
            <a:off x="0" y="-62630"/>
            <a:ext cx="6933236" cy="69174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1F5AF8A-AC62-8A44-8816-10BA3255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17904B9-51DD-0B4C-92DB-ED2CA4B3F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2EC0F-7924-43EF-8BB2-A5350820D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53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09832-6458-4E57-AF04-D71EBF529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273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FD016-171C-4C25-AAEE-4AE7BC43D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10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C37DD9-DA61-4F80-8EA9-0C86DCBA0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658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BA5BB-E385-4023-B7E3-690380094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26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AD01B-C591-442D-B139-9C10B0399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707" y="6407811"/>
            <a:ext cx="376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C3F"/>
                </a:solidFill>
                <a:latin typeface="Squad" panose="020B0604020202020204" charset="0"/>
              </a:defRPr>
            </a:lvl1pPr>
          </a:lstStyle>
          <a:p>
            <a:fld id="{631A8508-CD61-4571-87A7-B6DB40C5DF0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37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  <p:sldLayoutId id="2147483657" r:id="rId6"/>
    <p:sldLayoutId id="2147483659" r:id="rId7"/>
    <p:sldLayoutId id="2147483718" r:id="rId8"/>
    <p:sldLayoutId id="2147483660" r:id="rId9"/>
    <p:sldLayoutId id="2147483661" r:id="rId10"/>
    <p:sldLayoutId id="2147483662" r:id="rId11"/>
    <p:sldLayoutId id="2147483717" r:id="rId12"/>
  </p:sldLayoutIdLst>
  <p:hf hdr="0" ftr="0" dt="0"/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B8D045-5187-8642-9A7C-8BC022DCBDC0}"/>
              </a:ext>
            </a:extLst>
          </p:cNvPr>
          <p:cNvSpPr txBox="1">
            <a:spLocks/>
          </p:cNvSpPr>
          <p:nvPr/>
        </p:nvSpPr>
        <p:spPr>
          <a:xfrm>
            <a:off x="721895" y="1997242"/>
            <a:ext cx="8980370" cy="2786513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i="0" dirty="0">
              <a:solidFill>
                <a:schemeClr val="bg1"/>
              </a:solidFill>
              <a:latin typeface="Squad Heavy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837FA27-4AE1-D84E-A22D-4780DC9B1EC3}"/>
              </a:ext>
            </a:extLst>
          </p:cNvPr>
          <p:cNvSpPr txBox="1">
            <a:spLocks/>
          </p:cNvSpPr>
          <p:nvPr/>
        </p:nvSpPr>
        <p:spPr>
          <a:xfrm>
            <a:off x="4452988" y="5133630"/>
            <a:ext cx="6778430" cy="545744"/>
          </a:xfrm>
          <a:prstGeom prst="rect">
            <a:avLst/>
          </a:prstGeom>
        </p:spPr>
        <p:txBody>
          <a:bodyPr/>
          <a:lstStyle>
            <a:lvl1pPr marL="0" indent="0" algn="l" defTabSz="609493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Squad Light" pitchFamily="2" charset="0"/>
                <a:ea typeface="+mn-ea"/>
                <a:cs typeface="+mn-cs"/>
              </a:defRPr>
            </a:lvl1pPr>
            <a:lvl2pPr marL="457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Lotar Schin – </a:t>
            </a:r>
            <a:r>
              <a:rPr lang="hu-HU" sz="2800" dirty="0" err="1"/>
              <a:t>Senior</a:t>
            </a:r>
            <a:r>
              <a:rPr lang="hu-HU" sz="2800" dirty="0"/>
              <a:t> </a:t>
            </a:r>
            <a:r>
              <a:rPr lang="hu-HU" sz="2800" dirty="0" err="1"/>
              <a:t>Technical</a:t>
            </a:r>
            <a:r>
              <a:rPr lang="hu-HU" sz="2800" dirty="0"/>
              <a:t> </a:t>
            </a:r>
            <a:r>
              <a:rPr lang="hu-HU" sz="2800" dirty="0" err="1"/>
              <a:t>Domain</a:t>
            </a:r>
            <a:r>
              <a:rPr lang="hu-HU" sz="2800" dirty="0"/>
              <a:t> Lead</a:t>
            </a:r>
          </a:p>
        </p:txBody>
      </p: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DEECDCA8-E379-4888-B1CD-2F99E7084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8" y="573263"/>
            <a:ext cx="1817210" cy="350377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FA629CA-2C9F-4F39-BD25-907E3114BAE2}"/>
              </a:ext>
            </a:extLst>
          </p:cNvPr>
          <p:cNvSpPr txBox="1"/>
          <p:nvPr/>
        </p:nvSpPr>
        <p:spPr>
          <a:xfrm>
            <a:off x="861135" y="2095130"/>
            <a:ext cx="12091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5400" dirty="0" err="1">
                <a:solidFill>
                  <a:schemeClr val="bg1"/>
                </a:solidFill>
                <a:latin typeface="Squad Heavy" panose="00000900000000000000" pitchFamily="2" charset="0"/>
              </a:rPr>
              <a:t>Corpora</a:t>
            </a:r>
            <a:r>
              <a:rPr lang="hu-HU" sz="5400" dirty="0">
                <a:solidFill>
                  <a:schemeClr val="bg1"/>
                </a:solidFill>
                <a:latin typeface="Squad Heavy" panose="00000900000000000000" pitchFamily="2" charset="0"/>
              </a:rPr>
              <a:t> and NLP</a:t>
            </a:r>
          </a:p>
        </p:txBody>
      </p:sp>
    </p:spTree>
    <p:extLst>
      <p:ext uri="{BB962C8B-B14F-4D97-AF65-F5344CB8AC3E}">
        <p14:creationId xmlns:p14="http://schemas.microsoft.com/office/powerpoint/2010/main" val="300043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>
            <a:extLst>
              <a:ext uri="{FF2B5EF4-FFF2-40B4-BE49-F238E27FC236}">
                <a16:creationId xmlns:a16="http://schemas.microsoft.com/office/drawing/2014/main" id="{EDA3F7ED-3A01-814C-AF0C-3AF7B3B1E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452" y="969705"/>
            <a:ext cx="8581293" cy="75228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 sz="3000" dirty="0" err="1"/>
              <a:t>Corporus</a:t>
            </a:r>
            <a:endParaRPr lang="en-US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0B3C2-DE6C-4484-B14B-7D00426F0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8508-CD61-4571-87A7-B6DB40C5DF0E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D707B24-26C7-4853-8567-C47B3C306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8" y="573264"/>
            <a:ext cx="1817212" cy="35037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32F6D27-ED25-00E1-CAF5-2393AD11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37" y="3003014"/>
            <a:ext cx="9898184" cy="282975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91843A4-1E49-86E6-5EB3-5B41E909549B}"/>
              </a:ext>
            </a:extLst>
          </p:cNvPr>
          <p:cNvSpPr txBox="1">
            <a:spLocks/>
          </p:cNvSpPr>
          <p:nvPr/>
        </p:nvSpPr>
        <p:spPr>
          <a:xfrm>
            <a:off x="717452" y="1687827"/>
            <a:ext cx="9068806" cy="752281"/>
          </a:xfrm>
          <a:prstGeom prst="rect">
            <a:avLst/>
          </a:prstGeom>
        </p:spPr>
        <p:txBody>
          <a:bodyPr/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>
                <a:solidFill>
                  <a:srgbClr val="006C3F"/>
                </a:solidFill>
                <a:latin typeface="Squad" pitchFamily="2" charset="0"/>
                <a:ea typeface="+mn-ea"/>
                <a:cs typeface="+mn-cs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6C3F"/>
                </a:solidFill>
                <a:latin typeface="Squad Light" pitchFamily="2" charset="0"/>
                <a:ea typeface="+mn-ea"/>
                <a:cs typeface="+mn-cs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06C3F"/>
                </a:solidFill>
                <a:latin typeface="Squad Light" pitchFamily="2" charset="0"/>
                <a:ea typeface="+mn-ea"/>
                <a:cs typeface="+mn-cs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006C3F"/>
                </a:solidFill>
                <a:latin typeface="Squad Light" pitchFamily="2" charset="0"/>
                <a:ea typeface="+mn-ea"/>
                <a:cs typeface="+mn-cs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006C3F"/>
                </a:solidFill>
                <a:latin typeface="Squad Light" pitchFamily="2" charset="0"/>
                <a:ea typeface="+mn-ea"/>
                <a:cs typeface="+mn-cs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hu-HU" sz="3200" dirty="0"/>
              <a:t>Corpus is text, </a:t>
            </a:r>
            <a:r>
              <a:rPr lang="hu-HU" sz="3200" dirty="0" err="1"/>
              <a:t>organized</a:t>
            </a:r>
            <a:r>
              <a:rPr lang="hu-HU" sz="3200" dirty="0"/>
              <a:t> </a:t>
            </a:r>
            <a:r>
              <a:rPr lang="hu-HU" sz="3200" dirty="0" err="1"/>
              <a:t>into</a:t>
            </a:r>
            <a:r>
              <a:rPr lang="hu-HU" sz="3200" dirty="0"/>
              <a:t> </a:t>
            </a:r>
            <a:r>
              <a:rPr lang="hu-HU" sz="3200" dirty="0" err="1"/>
              <a:t>datasets</a:t>
            </a:r>
            <a:endParaRPr lang="hu-HU" sz="3200" dirty="0"/>
          </a:p>
          <a:p>
            <a:pPr marL="0" indent="0" algn="l">
              <a:buNone/>
            </a:pPr>
            <a:r>
              <a:rPr lang="hu-HU" sz="2000" b="0" i="0" dirty="0" err="1">
                <a:effectLst/>
                <a:latin typeface="Roboto" panose="02000000000000000000" pitchFamily="2" charset="0"/>
              </a:rPr>
              <a:t>Sample</a:t>
            </a:r>
            <a:r>
              <a:rPr lang="hu-HU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hu-HU" sz="2000" b="0" i="0" dirty="0" err="1">
                <a:effectLst/>
                <a:latin typeface="Roboto" panose="02000000000000000000" pitchFamily="2" charset="0"/>
              </a:rPr>
              <a:t>from</a:t>
            </a:r>
            <a:r>
              <a:rPr lang="hu-HU" sz="2000" b="0" i="0" dirty="0">
                <a:effectLst/>
                <a:latin typeface="Roboto" panose="02000000000000000000" pitchFamily="2" charset="0"/>
              </a:rPr>
              <a:t> David </a:t>
            </a:r>
            <a:r>
              <a:rPr lang="hu-HU" sz="2000" b="0" i="0" dirty="0" err="1">
                <a:effectLst/>
                <a:latin typeface="Roboto" panose="02000000000000000000" pitchFamily="2" charset="0"/>
              </a:rPr>
              <a:t>Nemesky’s</a:t>
            </a:r>
            <a:r>
              <a:rPr lang="hu-HU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hu-HU" sz="2000" b="0" i="0" dirty="0" err="1">
                <a:effectLst/>
                <a:latin typeface="Roboto" panose="02000000000000000000" pitchFamily="2" charset="0"/>
              </a:rPr>
              <a:t>Hungarian</a:t>
            </a:r>
            <a:r>
              <a:rPr lang="hu-HU" sz="2000" b="0" i="0" dirty="0">
                <a:effectLst/>
                <a:latin typeface="Roboto" panose="02000000000000000000" pitchFamily="2" charset="0"/>
              </a:rPr>
              <a:t> Webcorpus 2.0: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hu-HU" sz="3200" b="0" dirty="0"/>
          </a:p>
        </p:txBody>
      </p:sp>
    </p:spTree>
    <p:extLst>
      <p:ext uri="{BB962C8B-B14F-4D97-AF65-F5344CB8AC3E}">
        <p14:creationId xmlns:p14="http://schemas.microsoft.com/office/powerpoint/2010/main" val="346513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EEB3A6E-11A5-4887-B77A-DAF392CC6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7707" y="6407811"/>
            <a:ext cx="376053" cy="365125"/>
          </a:xfrm>
        </p:spPr>
        <p:txBody>
          <a:bodyPr/>
          <a:lstStyle/>
          <a:p>
            <a:fld id="{631A8508-CD61-4571-87A7-B6DB40C5DF0E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8348333-64E6-F3B4-511C-876860D3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8" y="633878"/>
            <a:ext cx="9494031" cy="595009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71F61CD-A975-1F0E-5F61-CF3B8EB2C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8" y="573264"/>
            <a:ext cx="1817212" cy="3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>
            <a:extLst>
              <a:ext uri="{FF2B5EF4-FFF2-40B4-BE49-F238E27FC236}">
                <a16:creationId xmlns:a16="http://schemas.microsoft.com/office/drawing/2014/main" id="{EDA3F7ED-3A01-814C-AF0C-3AF7B3B1E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452" y="969705"/>
            <a:ext cx="8581293" cy="75228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 sz="3000" dirty="0" err="1"/>
              <a:t>What</a:t>
            </a:r>
            <a:r>
              <a:rPr lang="hu-HU" sz="3000" dirty="0"/>
              <a:t> and </a:t>
            </a:r>
            <a:r>
              <a:rPr lang="hu-HU" sz="3000" dirty="0" err="1"/>
              <a:t>why</a:t>
            </a:r>
            <a:r>
              <a:rPr lang="hu-HU" sz="3000" dirty="0"/>
              <a:t> </a:t>
            </a:r>
            <a:r>
              <a:rPr lang="hu-HU" sz="3000" dirty="0" err="1"/>
              <a:t>do</a:t>
            </a:r>
            <a:r>
              <a:rPr lang="hu-HU" sz="3000" dirty="0"/>
              <a:t> </a:t>
            </a:r>
            <a:r>
              <a:rPr lang="hu-HU" sz="3000" dirty="0" err="1"/>
              <a:t>we</a:t>
            </a:r>
            <a:r>
              <a:rPr lang="hu-HU" sz="3000" dirty="0"/>
              <a:t> </a:t>
            </a:r>
            <a:r>
              <a:rPr lang="hu-HU" sz="3000" dirty="0" err="1"/>
              <a:t>need</a:t>
            </a:r>
            <a:r>
              <a:rPr lang="hu-HU" sz="3000" dirty="0"/>
              <a:t>?</a:t>
            </a:r>
            <a:endParaRPr lang="en-US" sz="3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AD28BF-845F-0B4E-A65B-58C164BAC9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452" y="1558168"/>
            <a:ext cx="10707688" cy="348434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6C3F"/>
                </a:solidFill>
                <a:latin typeface="Squad" pitchFamily="2" charset="0"/>
              </a:defRPr>
            </a:lvl1pPr>
            <a:lvl2pPr>
              <a:defRPr sz="2400" b="0" i="0">
                <a:solidFill>
                  <a:srgbClr val="006C3F"/>
                </a:solidFill>
                <a:latin typeface="Squad Light" pitchFamily="2" charset="0"/>
              </a:defRPr>
            </a:lvl2pPr>
            <a:lvl3pPr>
              <a:defRPr sz="2000" b="0" i="0">
                <a:solidFill>
                  <a:srgbClr val="006C3F"/>
                </a:solidFill>
                <a:latin typeface="Squad Light" pitchFamily="2" charset="0"/>
              </a:defRPr>
            </a:lvl3pPr>
            <a:lvl4pPr>
              <a:defRPr sz="1600" b="0" i="0">
                <a:solidFill>
                  <a:srgbClr val="006C3F"/>
                </a:solidFill>
                <a:latin typeface="Squad Light" pitchFamily="2" charset="0"/>
              </a:defRPr>
            </a:lvl4pPr>
            <a:lvl5pPr>
              <a:defRPr sz="1400" b="0" i="0">
                <a:solidFill>
                  <a:srgbClr val="006C3F"/>
                </a:solidFill>
                <a:latin typeface="Squad Light" pitchFamily="2" charset="0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hu-HU" dirty="0" err="1">
                <a:latin typeface="Squad Heavy" pitchFamily="2" charset="0"/>
              </a:rPr>
              <a:t>We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need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large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corpora</a:t>
            </a:r>
            <a:r>
              <a:rPr lang="hu-HU" dirty="0">
                <a:latin typeface="Squad Heavy" pitchFamily="2" charset="0"/>
              </a:rPr>
              <a:t> in </a:t>
            </a:r>
            <a:r>
              <a:rPr lang="hu-HU" dirty="0" err="1">
                <a:latin typeface="Squad Heavy" pitchFamily="2" charset="0"/>
              </a:rPr>
              <a:t>order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to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have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large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models</a:t>
            </a:r>
            <a:endParaRPr lang="hu-HU" dirty="0">
              <a:latin typeface="Squad Heavy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u-HU" dirty="0">
                <a:latin typeface="Squad Heavy" pitchFamily="2" charset="0"/>
              </a:rPr>
              <a:t>GPT-3 175B had 499B </a:t>
            </a:r>
            <a:r>
              <a:rPr lang="hu-HU" dirty="0" err="1">
                <a:latin typeface="Squad Heavy" pitchFamily="2" charset="0"/>
              </a:rPr>
              <a:t>tokens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as</a:t>
            </a:r>
            <a:r>
              <a:rPr lang="hu-HU" dirty="0">
                <a:latin typeface="Squad Heavy" pitchFamily="2" charset="0"/>
              </a:rPr>
              <a:t> input </a:t>
            </a:r>
            <a:r>
              <a:rPr lang="hu-HU" dirty="0" err="1">
                <a:latin typeface="Squad Heavy" pitchFamily="2" charset="0"/>
              </a:rPr>
              <a:t>from</a:t>
            </a:r>
            <a:r>
              <a:rPr lang="hu-HU" dirty="0">
                <a:latin typeface="Squad Heavy" pitchFamily="2" charset="0"/>
              </a:rPr>
              <a:t> 45TB text </a:t>
            </a:r>
            <a:r>
              <a:rPr lang="hu-HU" dirty="0" err="1">
                <a:latin typeface="Squad Heavy" pitchFamily="2" charset="0"/>
              </a:rPr>
              <a:t>source</a:t>
            </a:r>
            <a:endParaRPr lang="hu-HU" dirty="0">
              <a:latin typeface="Squad Heavy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u-HU" dirty="0" err="1">
                <a:latin typeface="Squad Heavy" pitchFamily="2" charset="0"/>
              </a:rPr>
              <a:t>Corpora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requires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continuous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maintenance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to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keep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up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to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date</a:t>
            </a:r>
            <a:endParaRPr lang="hu-HU" dirty="0">
              <a:latin typeface="Squad Heavy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u-HU" dirty="0" err="1">
                <a:latin typeface="Squad Heavy" pitchFamily="2" charset="0"/>
              </a:rPr>
              <a:t>Corpora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quality</a:t>
            </a:r>
            <a:r>
              <a:rPr lang="hu-HU" dirty="0">
                <a:latin typeface="Squad Heavy" pitchFamily="2" charset="0"/>
              </a:rPr>
              <a:t> is a </a:t>
            </a:r>
            <a:r>
              <a:rPr lang="hu-HU" dirty="0" err="1">
                <a:latin typeface="Squad Heavy" pitchFamily="2" charset="0"/>
              </a:rPr>
              <a:t>key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element</a:t>
            </a:r>
            <a:r>
              <a:rPr lang="hu-HU" dirty="0">
                <a:latin typeface="Squad Heavy" pitchFamily="2" charset="0"/>
              </a:rPr>
              <a:t> of building </a:t>
            </a:r>
            <a:r>
              <a:rPr lang="hu-HU" dirty="0" err="1">
                <a:latin typeface="Squad Heavy" pitchFamily="2" charset="0"/>
              </a:rPr>
              <a:t>high-perf</a:t>
            </a:r>
            <a:r>
              <a:rPr lang="hu-HU" dirty="0">
                <a:latin typeface="Squad Heavy" pitchFamily="2" charset="0"/>
              </a:rPr>
              <a:t>. </a:t>
            </a:r>
            <a:r>
              <a:rPr lang="hu-HU" dirty="0" err="1">
                <a:latin typeface="Squad Heavy" pitchFamily="2" charset="0"/>
              </a:rPr>
              <a:t>models</a:t>
            </a:r>
            <a:endParaRPr lang="hu-HU" dirty="0">
              <a:latin typeface="Squad Heavy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u-HU" dirty="0">
                <a:latin typeface="Squad Heavy" pitchFamily="2" charset="0"/>
              </a:rPr>
              <a:t>The </a:t>
            </a:r>
            <a:r>
              <a:rPr lang="hu-HU" dirty="0" err="1">
                <a:latin typeface="Squad Heavy" pitchFamily="2" charset="0"/>
              </a:rPr>
              <a:t>better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models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we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build</a:t>
            </a:r>
            <a:r>
              <a:rPr lang="hu-HU" dirty="0">
                <a:latin typeface="Squad Heavy" pitchFamily="2" charset="0"/>
              </a:rPr>
              <a:t>, </a:t>
            </a:r>
            <a:r>
              <a:rPr lang="hu-HU" dirty="0" err="1">
                <a:latin typeface="Squad Heavy" pitchFamily="2" charset="0"/>
              </a:rPr>
              <a:t>the</a:t>
            </a:r>
            <a:r>
              <a:rPr lang="hu-HU" dirty="0">
                <a:latin typeface="Squad Heavy" pitchFamily="2" charset="0"/>
              </a:rPr>
              <a:t> more </a:t>
            </a:r>
            <a:r>
              <a:rPr lang="hu-HU" dirty="0" err="1">
                <a:latin typeface="Squad Heavy" pitchFamily="2" charset="0"/>
              </a:rPr>
              <a:t>competitive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we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can</a:t>
            </a:r>
            <a:r>
              <a:rPr lang="hu-HU" dirty="0">
                <a:latin typeface="Squad Heavy" pitchFamily="2" charset="0"/>
              </a:rPr>
              <a:t> be </a:t>
            </a:r>
            <a:r>
              <a:rPr lang="hu-HU" dirty="0" err="1">
                <a:latin typeface="Squad Heavy" pitchFamily="2" charset="0"/>
              </a:rPr>
              <a:t>on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the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global</a:t>
            </a:r>
            <a:r>
              <a:rPr lang="hu-HU" dirty="0">
                <a:latin typeface="Squad Heavy" pitchFamily="2" charset="0"/>
              </a:rPr>
              <a:t> market (</a:t>
            </a:r>
            <a:r>
              <a:rPr lang="hu-HU" dirty="0" err="1">
                <a:latin typeface="Squad Heavy" pitchFamily="2" charset="0"/>
              </a:rPr>
              <a:t>we</a:t>
            </a:r>
            <a:r>
              <a:rPr lang="hu-HU" dirty="0">
                <a:latin typeface="Squad Heavy" pitchFamily="2" charset="0"/>
              </a:rPr>
              <a:t> </a:t>
            </a:r>
            <a:r>
              <a:rPr lang="hu-HU" dirty="0" err="1">
                <a:latin typeface="Squad Heavy" pitchFamily="2" charset="0"/>
              </a:rPr>
              <a:t>as</a:t>
            </a:r>
            <a:r>
              <a:rPr lang="hu-HU" dirty="0">
                <a:latin typeface="Squad Heavy" pitchFamily="2" charset="0"/>
              </a:rPr>
              <a:t> a country)</a:t>
            </a:r>
          </a:p>
          <a:p>
            <a:pPr marL="0" lvl="0" indent="0">
              <a:lnSpc>
                <a:spcPct val="150000"/>
              </a:lnSpc>
              <a:buNone/>
            </a:pPr>
            <a:endParaRPr lang="hu-HU" dirty="0">
              <a:latin typeface="Squad Heavy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u-HU" dirty="0">
              <a:latin typeface="Squad Heavy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dirty="0">
              <a:latin typeface="Squad Heavy" pitchFamily="2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5C3C371-ABBF-456B-BDA9-B399C40D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7707" y="6407811"/>
            <a:ext cx="376053" cy="365125"/>
          </a:xfrm>
        </p:spPr>
        <p:txBody>
          <a:bodyPr/>
          <a:lstStyle/>
          <a:p>
            <a:fld id="{631A8508-CD61-4571-87A7-B6DB40C5DF0E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6E80027C-F11A-60BD-E329-FC308249E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8" y="573264"/>
            <a:ext cx="1817212" cy="3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58FF0-833A-9D4D-BE13-37707B68E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727"/>
          <a:stretch/>
        </p:blipFill>
        <p:spPr>
          <a:xfrm>
            <a:off x="2400503" y="-72000"/>
            <a:ext cx="6933236" cy="69174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660E21-9FD8-FA4B-A683-216C196E93BD}"/>
              </a:ext>
            </a:extLst>
          </p:cNvPr>
          <p:cNvSpPr txBox="1"/>
          <p:nvPr/>
        </p:nvSpPr>
        <p:spPr>
          <a:xfrm>
            <a:off x="839569" y="1997839"/>
            <a:ext cx="1043137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6000" dirty="0" err="1">
                <a:solidFill>
                  <a:schemeClr val="bg1"/>
                </a:solidFill>
                <a:latin typeface="Squad Heavy" pitchFamily="2" charset="0"/>
                <a:cs typeface="Arial"/>
              </a:rPr>
              <a:t>Thank</a:t>
            </a:r>
            <a:r>
              <a:rPr lang="hu-HU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Squad Heavy" pitchFamily="2" charset="0"/>
                <a:cs typeface="Arial"/>
              </a:rPr>
              <a:t>you</a:t>
            </a:r>
            <a:r>
              <a:rPr lang="hu-HU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Squad Heavy" pitchFamily="2" charset="0"/>
                <a:cs typeface="Arial"/>
              </a:rPr>
              <a:t>for</a:t>
            </a:r>
            <a:r>
              <a:rPr lang="hu-HU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Squad Heavy" pitchFamily="2" charset="0"/>
                <a:cs typeface="Arial"/>
              </a:rPr>
              <a:t>your</a:t>
            </a:r>
            <a:r>
              <a:rPr lang="hu-HU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Squad Heavy" pitchFamily="2" charset="0"/>
                <a:cs typeface="Arial"/>
              </a:rPr>
              <a:t>attention</a:t>
            </a:r>
            <a:r>
              <a:rPr lang="hu-HU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!</a:t>
            </a:r>
          </a:p>
          <a:p>
            <a:pPr algn="ctr"/>
            <a:r>
              <a:rPr lang="hu-HU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Q&amp;A</a:t>
            </a:r>
            <a:endParaRPr lang="en-US" sz="6000" dirty="0">
              <a:solidFill>
                <a:schemeClr val="bg1"/>
              </a:solidFill>
              <a:latin typeface="Squad Heavy" pitchFamily="2" charset="0"/>
              <a:cs typeface="Arial"/>
            </a:endParaRPr>
          </a:p>
        </p:txBody>
      </p:sp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C849375-F8A1-4FEC-817E-56F64F89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8" y="573263"/>
            <a:ext cx="1817210" cy="3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TP színsém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96436"/>
      </a:accent1>
      <a:accent2>
        <a:srgbClr val="004C7E"/>
      </a:accent2>
      <a:accent3>
        <a:srgbClr val="DC4D51"/>
      </a:accent3>
      <a:accent4>
        <a:srgbClr val="4EC3C6"/>
      </a:accent4>
      <a:accent5>
        <a:srgbClr val="FF8695"/>
      </a:accent5>
      <a:accent6>
        <a:srgbClr val="941FDD"/>
      </a:accent6>
      <a:hlink>
        <a:srgbClr val="7A1C50"/>
      </a:hlink>
      <a:folHlink>
        <a:srgbClr val="ADDB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3D16FC33-B619-4A17-AD0A-66395EBADDA5}" vid="{BAD13EE2-CA73-4DD8-B273-81628D429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2CA6AEECBEE440AB36827970E8E2A5" ma:contentTypeVersion="" ma:contentTypeDescription="Új dokumentum létrehozása." ma:contentTypeScope="" ma:versionID="832ce4dfaf917cb1ba27a89767261693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4aabf486d456b887433404a5ee02d546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D6FE0-76B2-4599-931A-ECC9A3099996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4aecc60d-9707-4df1-afb6-225fea9e1ff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16242D-9064-4D36-BBBE-B31BC08F8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1BC52B-A670-4B9C-8BB5-7D24D224A825}"/>
</file>

<file path=docProps/app.xml><?xml version="1.0" encoding="utf-8"?>
<Properties xmlns="http://schemas.openxmlformats.org/officeDocument/2006/extended-properties" xmlns:vt="http://schemas.openxmlformats.org/officeDocument/2006/docPropsVTypes">
  <Template>otp_ppt_sablon_2019_prezentacios_resze_v2</Template>
  <TotalTime>228</TotalTime>
  <Words>188</Words>
  <Application>Microsoft Office PowerPoint</Application>
  <PresentationFormat>Egyéni</PresentationFormat>
  <Paragraphs>30</Paragraphs>
  <Slides>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Squad</vt:lpstr>
      <vt:lpstr>Roboto</vt:lpstr>
      <vt:lpstr>Squad Heavy</vt:lpstr>
      <vt:lpstr>Arial</vt:lpstr>
      <vt:lpstr>Squad Light</vt:lpstr>
      <vt:lpstr>Calibri</vt:lpstr>
      <vt:lpstr>Office-téma</vt:lpstr>
      <vt:lpstr>PowerPoint-bemutató</vt:lpstr>
      <vt:lpstr>Corporus</vt:lpstr>
      <vt:lpstr>PowerPoint-bemutató</vt:lpstr>
      <vt:lpstr>What and why do we need?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Horváth Anna Lili</dc:creator>
  <cp:lastModifiedBy>Schin Lotár Csaba</cp:lastModifiedBy>
  <cp:revision>8</cp:revision>
  <cp:lastPrinted>2017-06-16T13:06:42Z</cp:lastPrinted>
  <dcterms:created xsi:type="dcterms:W3CDTF">2022-03-09T11:34:00Z</dcterms:created>
  <dcterms:modified xsi:type="dcterms:W3CDTF">2022-06-03T15:51:11Z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0x0101001B2CA6AEECBEE440AB36827970E8E2A5</vt:lpwstr>
  </property>
</Properties>
</file>