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4" r:id="rId2"/>
    <p:sldMasterId id="2147483696" r:id="rId3"/>
    <p:sldMasterId id="2147483699" r:id="rId4"/>
  </p:sldMasterIdLst>
  <p:sldIdLst>
    <p:sldId id="259" r:id="rId5"/>
    <p:sldId id="257" r:id="rId6"/>
    <p:sldId id="284" r:id="rId7"/>
    <p:sldId id="285" r:id="rId8"/>
    <p:sldId id="294" r:id="rId9"/>
    <p:sldId id="286" r:id="rId10"/>
    <p:sldId id="287" r:id="rId11"/>
    <p:sldId id="288" r:id="rId12"/>
    <p:sldId id="289" r:id="rId13"/>
    <p:sldId id="290" r:id="rId14"/>
    <p:sldId id="291" r:id="rId15"/>
    <p:sldId id="295" r:id="rId16"/>
    <p:sldId id="292" r:id="rId17"/>
    <p:sldId id="293" r:id="rId18"/>
    <p:sldId id="25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41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50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44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568325" y="1757998"/>
            <a:ext cx="5638800" cy="4568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hu-HU" dirty="0"/>
              <a:t>&lt;név&gt;</a:t>
            </a:r>
          </a:p>
        </p:txBody>
      </p:sp>
      <p:sp>
        <p:nvSpPr>
          <p:cNvPr id="8" name="Szövegdoboz 7"/>
          <p:cNvSpPr txBox="1"/>
          <p:nvPr userDrawn="1"/>
        </p:nvSpPr>
        <p:spPr>
          <a:xfrm>
            <a:off x="568325" y="711200"/>
            <a:ext cx="608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Köszönöm megtisztelő figyelmüket!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574318" y="4112081"/>
            <a:ext cx="5862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hu-HU" sz="2000" spc="-1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🌐  </a:t>
            </a:r>
            <a: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  <a:t>hpc.kifu.hu</a:t>
            </a:r>
            <a:b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  <a:t>      @HPC.CC.hu</a:t>
            </a:r>
            <a:endParaRPr lang="hu-HU" sz="2000" dirty="0"/>
          </a:p>
          <a:p>
            <a:pPr algn="l">
              <a:lnSpc>
                <a:spcPct val="100000"/>
              </a:lnSpc>
              <a:defRPr/>
            </a:pPr>
            <a: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  <a:t>      @</a:t>
            </a:r>
            <a:r>
              <a:rPr lang="hu-HU" sz="2000" b="1" spc="4" dirty="0" err="1">
                <a:solidFill>
                  <a:schemeClr val="bg1"/>
                </a:solidFill>
                <a:latin typeface="+mn-lt"/>
                <a:cs typeface="Calibri"/>
              </a:rPr>
              <a:t>HPC_hu</a:t>
            </a:r>
            <a:endParaRPr lang="hu-HU" sz="2000" dirty="0"/>
          </a:p>
        </p:txBody>
      </p:sp>
      <p:pic>
        <p:nvPicPr>
          <p:cNvPr id="10" name="Kép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6331" y="4490937"/>
            <a:ext cx="257949" cy="257949"/>
          </a:xfrm>
          <a:prstGeom prst="rect">
            <a:avLst/>
          </a:prstGeom>
        </p:spPr>
      </p:pic>
      <p:pic>
        <p:nvPicPr>
          <p:cNvPr id="11" name="Kép 4"/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/>
        </p:blipFill>
        <p:spPr bwMode="auto">
          <a:xfrm>
            <a:off x="568325" y="4753781"/>
            <a:ext cx="373963" cy="373963"/>
          </a:xfrm>
          <a:prstGeom prst="rect">
            <a:avLst/>
          </a:prstGeom>
        </p:spPr>
      </p:pic>
      <p:sp>
        <p:nvSpPr>
          <p:cNvPr id="13" name="Tartalom helye 12"/>
          <p:cNvSpPr>
            <a:spLocks noGrp="1"/>
          </p:cNvSpPr>
          <p:nvPr>
            <p:ph sz="quarter" idx="11" hasCustomPrompt="1"/>
          </p:nvPr>
        </p:nvSpPr>
        <p:spPr>
          <a:xfrm>
            <a:off x="568325" y="2408238"/>
            <a:ext cx="5040313" cy="446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&lt;titulus&gt;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9120"/>
            <a:ext cx="925051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568325" y="4176078"/>
            <a:ext cx="5638800" cy="45688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hu-HU" dirty="0"/>
              <a:t>&lt;név&gt;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sz="quarter" idx="11" hasCustomPrompt="1"/>
          </p:nvPr>
        </p:nvSpPr>
        <p:spPr>
          <a:xfrm>
            <a:off x="577850" y="4745038"/>
            <a:ext cx="5040313" cy="4460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 dirty="0"/>
              <a:t>&lt;titulus&gt;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782638"/>
            <a:ext cx="6473825" cy="73120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hu-HU" dirty="0"/>
              <a:t>&lt;előadás címe&gt;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8325" y="1971358"/>
            <a:ext cx="6473825" cy="73120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hu-HU" dirty="0"/>
              <a:t>&lt;előadás alcíme&gt;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9120"/>
            <a:ext cx="925051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3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67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92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06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57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13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71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 userDrawn="1"/>
        </p:nvSpPr>
        <p:spPr>
          <a:xfrm>
            <a:off x="619760" y="233680"/>
            <a:ext cx="5923280" cy="13154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619760" y="1727201"/>
            <a:ext cx="5801360" cy="4571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619760" y="375921"/>
            <a:ext cx="6553200" cy="1229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619760" y="18443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2" name="Alcím 2"/>
          <p:cNvSpPr txBox="1">
            <a:spLocks/>
          </p:cNvSpPr>
          <p:nvPr userDrawn="1"/>
        </p:nvSpPr>
        <p:spPr>
          <a:xfrm>
            <a:off x="629920" y="34191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idx="1"/>
          </p:nvPr>
        </p:nvSpPr>
        <p:spPr>
          <a:xfrm>
            <a:off x="838200" y="3891280"/>
            <a:ext cx="10515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&lt;név&gt; </a:t>
            </a:r>
          </a:p>
          <a:p>
            <a:pPr lvl="0"/>
            <a:r>
              <a:rPr lang="hu-HU" dirty="0"/>
              <a:t>&lt;titulus&gt;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9120"/>
            <a:ext cx="925051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0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793B-BC2C-49BA-A332-22A0782BEB28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12192000" cy="685713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6135"/>
            <a:ext cx="865957" cy="8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 userDrawn="1"/>
        </p:nvSpPr>
        <p:spPr>
          <a:xfrm>
            <a:off x="619760" y="233680"/>
            <a:ext cx="5923280" cy="13154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619760" y="1727201"/>
            <a:ext cx="5801360" cy="4571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619760" y="375921"/>
            <a:ext cx="6553200" cy="1229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619760" y="18443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2" name="Alcím 2"/>
          <p:cNvSpPr txBox="1">
            <a:spLocks/>
          </p:cNvSpPr>
          <p:nvPr userDrawn="1"/>
        </p:nvSpPr>
        <p:spPr>
          <a:xfrm>
            <a:off x="629920" y="34191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idx="1"/>
          </p:nvPr>
        </p:nvSpPr>
        <p:spPr>
          <a:xfrm>
            <a:off x="838200" y="3891280"/>
            <a:ext cx="10515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&lt;név&gt; </a:t>
            </a:r>
          </a:p>
          <a:p>
            <a:pPr lvl="0"/>
            <a:r>
              <a:rPr lang="hu-HU" dirty="0"/>
              <a:t>&lt;titulus&gt;</a:t>
            </a:r>
          </a:p>
        </p:txBody>
      </p:sp>
    </p:spTree>
    <p:extLst>
      <p:ext uri="{BB962C8B-B14F-4D97-AF65-F5344CB8AC3E}">
        <p14:creationId xmlns:p14="http://schemas.microsoft.com/office/powerpoint/2010/main" val="42258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 userDrawn="1"/>
        </p:nvSpPr>
        <p:spPr>
          <a:xfrm>
            <a:off x="619760" y="233680"/>
            <a:ext cx="5923280" cy="13154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619760" y="1727201"/>
            <a:ext cx="5801360" cy="4571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619760" y="375921"/>
            <a:ext cx="6553200" cy="1229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619760" y="18443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2" name="Alcím 2"/>
          <p:cNvSpPr txBox="1">
            <a:spLocks/>
          </p:cNvSpPr>
          <p:nvPr userDrawn="1"/>
        </p:nvSpPr>
        <p:spPr>
          <a:xfrm>
            <a:off x="629920" y="34191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idx="1"/>
          </p:nvPr>
        </p:nvSpPr>
        <p:spPr>
          <a:xfrm>
            <a:off x="838200" y="3891280"/>
            <a:ext cx="10515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&lt;név&gt; </a:t>
            </a:r>
          </a:p>
          <a:p>
            <a:pPr lvl="0"/>
            <a:r>
              <a:rPr lang="hu-HU" dirty="0"/>
              <a:t>&lt;titulus&gt;</a:t>
            </a:r>
          </a:p>
        </p:txBody>
      </p:sp>
    </p:spTree>
    <p:extLst>
      <p:ext uri="{BB962C8B-B14F-4D97-AF65-F5344CB8AC3E}">
        <p14:creationId xmlns:p14="http://schemas.microsoft.com/office/powerpoint/2010/main" val="21423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hyperlink" Target="https://portal.hpc.kifu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Tamás István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577850" y="4558764"/>
            <a:ext cx="5040313" cy="446087"/>
          </a:xfrm>
        </p:spPr>
        <p:txBody>
          <a:bodyPr>
            <a:normAutofit/>
          </a:bodyPr>
          <a:lstStyle/>
          <a:p>
            <a:r>
              <a:rPr lang="hu-HU" sz="1800" dirty="0"/>
              <a:t>HPC szakértő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>
          <a:xfrm>
            <a:off x="577850" y="782638"/>
            <a:ext cx="10039350" cy="731202"/>
          </a:xfrm>
        </p:spPr>
        <p:txBody>
          <a:bodyPr>
            <a:noAutofit/>
          </a:bodyPr>
          <a:lstStyle/>
          <a:p>
            <a:r>
              <a:rPr lang="hu-HU" sz="6000" b="1" dirty="0"/>
              <a:t>Hozzáférés a Komondor szuperszámítógéphez</a:t>
            </a:r>
          </a:p>
        </p:txBody>
      </p:sp>
    </p:spTree>
    <p:extLst>
      <p:ext uri="{BB962C8B-B14F-4D97-AF65-F5344CB8AC3E}">
        <p14:creationId xmlns:p14="http://schemas.microsoft.com/office/powerpoint/2010/main" val="127915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A0652016-2683-48C7-927E-82CA1D48D2B2}"/>
              </a:ext>
            </a:extLst>
          </p:cNvPr>
          <p:cNvSpPr txBox="1">
            <a:spLocks/>
          </p:cNvSpPr>
          <p:nvPr/>
        </p:nvSpPr>
        <p:spPr bwMode="auto">
          <a:xfrm>
            <a:off x="681302" y="477794"/>
            <a:ext cx="11070431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Oktatási célú hozzáférés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187721F9-603D-4882-B029-FD338DC39947}"/>
              </a:ext>
            </a:extLst>
          </p:cNvPr>
          <p:cNvSpPr txBox="1"/>
          <p:nvPr/>
        </p:nvSpPr>
        <p:spPr bwMode="auto">
          <a:xfrm>
            <a:off x="1128097" y="1071051"/>
            <a:ext cx="10238593" cy="363998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Célunk: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felsőoktatási hallgatók bevonása a HPC használatába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HPC használatának népszerűsítése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Igényelhető a szemeszterek kezdetén, tantárgyi tematika megadása kötelező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Az igénylő célszerűen a kurzus oktatója vagy tárgyfelelőse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Az igénylő felelős a hallgatók tevékenységéért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Lehetőség van előre, vagy akár hétről-hétre újra definiálni a kurzus időpontokat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Otthoni munkavégzésre és gyakorlati vizsgára is lehetőség lesz időpontot kérni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57112E6F-62C7-4CFA-BCF7-000DD5A8812B}"/>
              </a:ext>
            </a:extLst>
          </p:cNvPr>
          <p:cNvGrpSpPr/>
          <p:nvPr/>
        </p:nvGrpSpPr>
        <p:grpSpPr bwMode="auto">
          <a:xfrm>
            <a:off x="728036" y="1200743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7C123B43-C258-4208-86DA-72B9DA1E5A49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08C7FEB7-8BA0-42D4-8A99-F3624956E1D8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5021852D-79D8-492D-899A-37B9A7D834CE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19BC9573-014E-4FC9-8A9C-513102894DB4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9E56E52B-68A0-4A25-B0CB-3B82E7A195A7}"/>
              </a:ext>
            </a:extLst>
          </p:cNvPr>
          <p:cNvGrpSpPr/>
          <p:nvPr/>
        </p:nvGrpSpPr>
        <p:grpSpPr bwMode="auto">
          <a:xfrm>
            <a:off x="728036" y="3038401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3FABA9C9-ADFA-4654-B44D-52A6ECFDC441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C0631293-CCBB-4BE8-A88D-50E44E5B42AC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24126234-3AFB-42A8-86BE-A0AA03B85FB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2A781CDE-BFD7-494F-B8A5-A9516337E72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A1C6D62A-FF15-49A5-9508-BEEA4532AEAC}"/>
              </a:ext>
            </a:extLst>
          </p:cNvPr>
          <p:cNvGrpSpPr/>
          <p:nvPr/>
        </p:nvGrpSpPr>
        <p:grpSpPr bwMode="auto">
          <a:xfrm>
            <a:off x="728036" y="3487529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35F0FB66-6417-4EAF-AE22-849E36E2A772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65723FD3-56E1-47F0-B252-559D9BD185AB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9DBAE41F-A1D5-4004-8BB0-B0C8F15459B5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261FE0E7-53F3-4E02-B5E2-DF7D304E016A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690F661D-7990-49FB-9E43-7A0EB7A84C93}"/>
              </a:ext>
            </a:extLst>
          </p:cNvPr>
          <p:cNvGrpSpPr/>
          <p:nvPr/>
        </p:nvGrpSpPr>
        <p:grpSpPr bwMode="auto">
          <a:xfrm>
            <a:off x="725117" y="2531824"/>
            <a:ext cx="257993" cy="296500"/>
            <a:chOff x="1869165" y="2692908"/>
            <a:chExt cx="425450" cy="48895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A14BF1DD-8989-4659-A4E4-19FFFD8BAE0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0D0B08FD-C169-49C9-BCCC-E5978B60BAF6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1D77F970-AF7F-45A8-B2BD-C069495CC806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A1B3B2BD-6D81-4278-BF8A-0DD3985AAA8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sp>
        <p:nvSpPr>
          <p:cNvPr id="24" name="object 21">
            <a:extLst>
              <a:ext uri="{FF2B5EF4-FFF2-40B4-BE49-F238E27FC236}">
                <a16:creationId xmlns:a16="http://schemas.microsoft.com/office/drawing/2014/main" id="{7EB377BE-84CA-429F-951C-613965B5AE37}"/>
              </a:ext>
            </a:extLst>
          </p:cNvPr>
          <p:cNvSpPr/>
          <p:nvPr/>
        </p:nvSpPr>
        <p:spPr bwMode="auto">
          <a:xfrm>
            <a:off x="728036" y="3927797"/>
            <a:ext cx="257993" cy="296500"/>
          </a:xfrm>
          <a:custGeom>
            <a:avLst/>
            <a:gdLst/>
            <a:ahLst/>
            <a:cxnLst/>
            <a:rect l="l" t="t" r="r" b="b"/>
            <a:pathLst>
              <a:path w="425450" h="488950" extrusionOk="0">
                <a:moveTo>
                  <a:pt x="327863" y="238721"/>
                </a:moveTo>
                <a:lnTo>
                  <a:pt x="323405" y="234264"/>
                </a:lnTo>
                <a:lnTo>
                  <a:pt x="317919" y="234264"/>
                </a:lnTo>
                <a:lnTo>
                  <a:pt x="312432" y="234264"/>
                </a:lnTo>
                <a:lnTo>
                  <a:pt x="307962" y="238721"/>
                </a:lnTo>
                <a:lnTo>
                  <a:pt x="307962" y="249732"/>
                </a:lnTo>
                <a:lnTo>
                  <a:pt x="312432" y="254165"/>
                </a:lnTo>
                <a:lnTo>
                  <a:pt x="323405" y="254165"/>
                </a:lnTo>
                <a:lnTo>
                  <a:pt x="327863" y="249707"/>
                </a:lnTo>
                <a:lnTo>
                  <a:pt x="327863" y="238721"/>
                </a:lnTo>
                <a:close/>
              </a:path>
              <a:path w="425450" h="488950" extrusionOk="0">
                <a:moveTo>
                  <a:pt x="424853" y="146050"/>
                </a:moveTo>
                <a:lnTo>
                  <a:pt x="420408" y="140970"/>
                </a:lnTo>
                <a:lnTo>
                  <a:pt x="377228" y="140970"/>
                </a:lnTo>
                <a:lnTo>
                  <a:pt x="377228" y="121920"/>
                </a:lnTo>
                <a:lnTo>
                  <a:pt x="376186" y="119380"/>
                </a:lnTo>
                <a:lnTo>
                  <a:pt x="361886" y="105410"/>
                </a:lnTo>
                <a:lnTo>
                  <a:pt x="357339" y="100965"/>
                </a:lnTo>
                <a:lnTo>
                  <a:pt x="357339" y="128270"/>
                </a:lnTo>
                <a:lnTo>
                  <a:pt x="357339" y="360680"/>
                </a:lnTo>
                <a:lnTo>
                  <a:pt x="334403" y="383540"/>
                </a:lnTo>
                <a:lnTo>
                  <a:pt x="230238" y="383540"/>
                </a:lnTo>
                <a:lnTo>
                  <a:pt x="229857" y="375920"/>
                </a:lnTo>
                <a:lnTo>
                  <a:pt x="229476" y="369570"/>
                </a:lnTo>
                <a:lnTo>
                  <a:pt x="229400" y="359410"/>
                </a:lnTo>
                <a:lnTo>
                  <a:pt x="229400" y="354330"/>
                </a:lnTo>
                <a:lnTo>
                  <a:pt x="323405" y="354330"/>
                </a:lnTo>
                <a:lnTo>
                  <a:pt x="327863" y="350520"/>
                </a:lnTo>
                <a:lnTo>
                  <a:pt x="327863" y="334010"/>
                </a:lnTo>
                <a:lnTo>
                  <a:pt x="327863" y="284480"/>
                </a:lnTo>
                <a:lnTo>
                  <a:pt x="323405" y="279400"/>
                </a:lnTo>
                <a:lnTo>
                  <a:pt x="312420" y="279400"/>
                </a:lnTo>
                <a:lnTo>
                  <a:pt x="307962" y="284480"/>
                </a:lnTo>
                <a:lnTo>
                  <a:pt x="307962" y="334010"/>
                </a:lnTo>
                <a:lnTo>
                  <a:pt x="229438" y="334010"/>
                </a:lnTo>
                <a:lnTo>
                  <a:pt x="229679" y="275590"/>
                </a:lnTo>
                <a:lnTo>
                  <a:pt x="229552" y="173990"/>
                </a:lnTo>
                <a:lnTo>
                  <a:pt x="229450" y="163830"/>
                </a:lnTo>
                <a:lnTo>
                  <a:pt x="229323" y="154940"/>
                </a:lnTo>
                <a:lnTo>
                  <a:pt x="307962" y="154940"/>
                </a:lnTo>
                <a:lnTo>
                  <a:pt x="307962" y="205740"/>
                </a:lnTo>
                <a:lnTo>
                  <a:pt x="312420" y="209550"/>
                </a:lnTo>
                <a:lnTo>
                  <a:pt x="323405" y="209550"/>
                </a:lnTo>
                <a:lnTo>
                  <a:pt x="327863" y="205740"/>
                </a:lnTo>
                <a:lnTo>
                  <a:pt x="327863" y="154940"/>
                </a:lnTo>
                <a:lnTo>
                  <a:pt x="327863" y="144780"/>
                </a:lnTo>
                <a:lnTo>
                  <a:pt x="327863" y="139700"/>
                </a:lnTo>
                <a:lnTo>
                  <a:pt x="323405" y="135890"/>
                </a:lnTo>
                <a:lnTo>
                  <a:pt x="228955" y="135890"/>
                </a:lnTo>
                <a:lnTo>
                  <a:pt x="228498" y="116840"/>
                </a:lnTo>
                <a:lnTo>
                  <a:pt x="228168" y="105410"/>
                </a:lnTo>
                <a:lnTo>
                  <a:pt x="334403" y="105410"/>
                </a:lnTo>
                <a:lnTo>
                  <a:pt x="357339" y="128270"/>
                </a:lnTo>
                <a:lnTo>
                  <a:pt x="357339" y="100965"/>
                </a:lnTo>
                <a:lnTo>
                  <a:pt x="343700" y="87630"/>
                </a:lnTo>
                <a:lnTo>
                  <a:pt x="341172" y="86360"/>
                </a:lnTo>
                <a:lnTo>
                  <a:pt x="322249" y="86360"/>
                </a:lnTo>
                <a:lnTo>
                  <a:pt x="322249" y="43180"/>
                </a:lnTo>
                <a:lnTo>
                  <a:pt x="317804" y="38100"/>
                </a:lnTo>
                <a:lnTo>
                  <a:pt x="306806" y="38100"/>
                </a:lnTo>
                <a:lnTo>
                  <a:pt x="302361" y="43180"/>
                </a:lnTo>
                <a:lnTo>
                  <a:pt x="302361" y="86360"/>
                </a:lnTo>
                <a:lnTo>
                  <a:pt x="275272" y="86360"/>
                </a:lnTo>
                <a:lnTo>
                  <a:pt x="275272" y="43180"/>
                </a:lnTo>
                <a:lnTo>
                  <a:pt x="270814" y="38100"/>
                </a:lnTo>
                <a:lnTo>
                  <a:pt x="259829" y="38100"/>
                </a:lnTo>
                <a:lnTo>
                  <a:pt x="255384" y="43180"/>
                </a:lnTo>
                <a:lnTo>
                  <a:pt x="255384" y="86360"/>
                </a:lnTo>
                <a:lnTo>
                  <a:pt x="227444" y="86360"/>
                </a:lnTo>
                <a:lnTo>
                  <a:pt x="226618" y="68580"/>
                </a:lnTo>
                <a:lnTo>
                  <a:pt x="224332" y="50800"/>
                </a:lnTo>
                <a:lnTo>
                  <a:pt x="218782" y="34290"/>
                </a:lnTo>
                <a:lnTo>
                  <a:pt x="210286" y="23063"/>
                </a:lnTo>
                <a:lnTo>
                  <a:pt x="210286" y="69850"/>
                </a:lnTo>
                <a:lnTo>
                  <a:pt x="210286" y="144780"/>
                </a:lnTo>
                <a:lnTo>
                  <a:pt x="204647" y="142240"/>
                </a:lnTo>
                <a:lnTo>
                  <a:pt x="198132" y="139700"/>
                </a:lnTo>
                <a:lnTo>
                  <a:pt x="185877" y="139700"/>
                </a:lnTo>
                <a:lnTo>
                  <a:pt x="181610" y="143510"/>
                </a:lnTo>
                <a:lnTo>
                  <a:pt x="181610" y="154940"/>
                </a:lnTo>
                <a:lnTo>
                  <a:pt x="185877" y="158750"/>
                </a:lnTo>
                <a:lnTo>
                  <a:pt x="191160" y="158750"/>
                </a:lnTo>
                <a:lnTo>
                  <a:pt x="198602" y="160020"/>
                </a:lnTo>
                <a:lnTo>
                  <a:pt x="204673" y="163830"/>
                </a:lnTo>
                <a:lnTo>
                  <a:pt x="208775" y="170180"/>
                </a:lnTo>
                <a:lnTo>
                  <a:pt x="210286" y="177800"/>
                </a:lnTo>
                <a:lnTo>
                  <a:pt x="210286" y="359410"/>
                </a:lnTo>
                <a:lnTo>
                  <a:pt x="198615" y="349250"/>
                </a:lnTo>
                <a:lnTo>
                  <a:pt x="184899" y="340360"/>
                </a:lnTo>
                <a:lnTo>
                  <a:pt x="169545" y="335280"/>
                </a:lnTo>
                <a:lnTo>
                  <a:pt x="152933" y="334010"/>
                </a:lnTo>
                <a:lnTo>
                  <a:pt x="147650" y="334010"/>
                </a:lnTo>
                <a:lnTo>
                  <a:pt x="143370" y="337820"/>
                </a:lnTo>
                <a:lnTo>
                  <a:pt x="143370" y="349250"/>
                </a:lnTo>
                <a:lnTo>
                  <a:pt x="147650" y="353060"/>
                </a:lnTo>
                <a:lnTo>
                  <a:pt x="152933" y="353060"/>
                </a:lnTo>
                <a:lnTo>
                  <a:pt x="175234" y="356870"/>
                </a:lnTo>
                <a:lnTo>
                  <a:pt x="193471" y="369570"/>
                </a:lnTo>
                <a:lnTo>
                  <a:pt x="205765" y="387350"/>
                </a:lnTo>
                <a:lnTo>
                  <a:pt x="210286" y="410210"/>
                </a:lnTo>
                <a:lnTo>
                  <a:pt x="205689" y="433070"/>
                </a:lnTo>
                <a:lnTo>
                  <a:pt x="193268" y="452120"/>
                </a:lnTo>
                <a:lnTo>
                  <a:pt x="175006" y="466090"/>
                </a:lnTo>
                <a:lnTo>
                  <a:pt x="152933" y="469900"/>
                </a:lnTo>
                <a:lnTo>
                  <a:pt x="136804" y="468630"/>
                </a:lnTo>
                <a:lnTo>
                  <a:pt x="122199" y="461010"/>
                </a:lnTo>
                <a:lnTo>
                  <a:pt x="109982" y="450850"/>
                </a:lnTo>
                <a:lnTo>
                  <a:pt x="101015" y="436880"/>
                </a:lnTo>
                <a:lnTo>
                  <a:pt x="99288" y="433070"/>
                </a:lnTo>
                <a:lnTo>
                  <a:pt x="95364" y="431800"/>
                </a:lnTo>
                <a:lnTo>
                  <a:pt x="89255" y="431800"/>
                </a:lnTo>
                <a:lnTo>
                  <a:pt x="68872" y="429260"/>
                </a:lnTo>
                <a:lnTo>
                  <a:pt x="51168" y="415290"/>
                </a:lnTo>
                <a:lnTo>
                  <a:pt x="40132" y="394970"/>
                </a:lnTo>
                <a:lnTo>
                  <a:pt x="39712" y="370840"/>
                </a:lnTo>
                <a:lnTo>
                  <a:pt x="40563" y="367030"/>
                </a:lnTo>
                <a:lnTo>
                  <a:pt x="39331" y="363220"/>
                </a:lnTo>
                <a:lnTo>
                  <a:pt x="19113" y="323850"/>
                </a:lnTo>
                <a:lnTo>
                  <a:pt x="19558" y="317500"/>
                </a:lnTo>
                <a:lnTo>
                  <a:pt x="20904" y="311150"/>
                </a:lnTo>
                <a:lnTo>
                  <a:pt x="23101" y="304800"/>
                </a:lnTo>
                <a:lnTo>
                  <a:pt x="26123" y="299720"/>
                </a:lnTo>
                <a:lnTo>
                  <a:pt x="35217" y="306070"/>
                </a:lnTo>
                <a:lnTo>
                  <a:pt x="45173" y="311150"/>
                </a:lnTo>
                <a:lnTo>
                  <a:pt x="55791" y="313690"/>
                </a:lnTo>
                <a:lnTo>
                  <a:pt x="66903" y="314960"/>
                </a:lnTo>
                <a:lnTo>
                  <a:pt x="72186" y="314960"/>
                </a:lnTo>
                <a:lnTo>
                  <a:pt x="76454" y="309880"/>
                </a:lnTo>
                <a:lnTo>
                  <a:pt x="76454" y="299720"/>
                </a:lnTo>
                <a:lnTo>
                  <a:pt x="72186" y="295910"/>
                </a:lnTo>
                <a:lnTo>
                  <a:pt x="66903" y="295910"/>
                </a:lnTo>
                <a:lnTo>
                  <a:pt x="48488" y="290830"/>
                </a:lnTo>
                <a:lnTo>
                  <a:pt x="33274" y="280670"/>
                </a:lnTo>
                <a:lnTo>
                  <a:pt x="22923" y="264160"/>
                </a:lnTo>
                <a:lnTo>
                  <a:pt x="19113" y="245110"/>
                </a:lnTo>
                <a:lnTo>
                  <a:pt x="20624" y="232410"/>
                </a:lnTo>
                <a:lnTo>
                  <a:pt x="25031" y="222250"/>
                </a:lnTo>
                <a:lnTo>
                  <a:pt x="32042" y="212090"/>
                </a:lnTo>
                <a:lnTo>
                  <a:pt x="41427" y="204470"/>
                </a:lnTo>
                <a:lnTo>
                  <a:pt x="45732" y="201930"/>
                </a:lnTo>
                <a:lnTo>
                  <a:pt x="47142" y="196850"/>
                </a:lnTo>
                <a:lnTo>
                  <a:pt x="40373" y="184150"/>
                </a:lnTo>
                <a:lnTo>
                  <a:pt x="38227" y="176530"/>
                </a:lnTo>
                <a:lnTo>
                  <a:pt x="38227" y="168910"/>
                </a:lnTo>
                <a:lnTo>
                  <a:pt x="41935" y="149860"/>
                </a:lnTo>
                <a:lnTo>
                  <a:pt x="52082" y="133350"/>
                </a:lnTo>
                <a:lnTo>
                  <a:pt x="67259" y="121920"/>
                </a:lnTo>
                <a:lnTo>
                  <a:pt x="86017" y="118110"/>
                </a:lnTo>
                <a:lnTo>
                  <a:pt x="104228" y="121920"/>
                </a:lnTo>
                <a:lnTo>
                  <a:pt x="119468" y="133350"/>
                </a:lnTo>
                <a:lnTo>
                  <a:pt x="129933" y="148590"/>
                </a:lnTo>
                <a:lnTo>
                  <a:pt x="133819" y="168910"/>
                </a:lnTo>
                <a:lnTo>
                  <a:pt x="133819" y="173990"/>
                </a:lnTo>
                <a:lnTo>
                  <a:pt x="138099" y="177800"/>
                </a:lnTo>
                <a:lnTo>
                  <a:pt x="148653" y="177800"/>
                </a:lnTo>
                <a:lnTo>
                  <a:pt x="152933" y="173990"/>
                </a:lnTo>
                <a:lnTo>
                  <a:pt x="152933" y="168910"/>
                </a:lnTo>
                <a:lnTo>
                  <a:pt x="147586" y="140970"/>
                </a:lnTo>
                <a:lnTo>
                  <a:pt x="133083" y="119380"/>
                </a:lnTo>
                <a:lnTo>
                  <a:pt x="131305" y="118110"/>
                </a:lnTo>
                <a:lnTo>
                  <a:pt x="111772" y="104140"/>
                </a:lnTo>
                <a:lnTo>
                  <a:pt x="86017" y="99060"/>
                </a:lnTo>
                <a:lnTo>
                  <a:pt x="76454" y="99060"/>
                </a:lnTo>
                <a:lnTo>
                  <a:pt x="79489" y="83820"/>
                </a:lnTo>
                <a:lnTo>
                  <a:pt x="87731" y="71120"/>
                </a:lnTo>
                <a:lnTo>
                  <a:pt x="99898" y="63500"/>
                </a:lnTo>
                <a:lnTo>
                  <a:pt x="114693" y="60960"/>
                </a:lnTo>
                <a:lnTo>
                  <a:pt x="122212" y="60960"/>
                </a:lnTo>
                <a:lnTo>
                  <a:pt x="129336" y="63500"/>
                </a:lnTo>
                <a:lnTo>
                  <a:pt x="135902" y="67310"/>
                </a:lnTo>
                <a:lnTo>
                  <a:pt x="141744" y="71120"/>
                </a:lnTo>
                <a:lnTo>
                  <a:pt x="145465" y="74930"/>
                </a:lnTo>
                <a:lnTo>
                  <a:pt x="151523" y="74930"/>
                </a:lnTo>
                <a:lnTo>
                  <a:pt x="158991" y="67310"/>
                </a:lnTo>
                <a:lnTo>
                  <a:pt x="158991" y="62230"/>
                </a:lnTo>
                <a:lnTo>
                  <a:pt x="123545" y="41910"/>
                </a:lnTo>
                <a:lnTo>
                  <a:pt x="130860" y="33020"/>
                </a:lnTo>
                <a:lnTo>
                  <a:pt x="139992" y="25400"/>
                </a:lnTo>
                <a:lnTo>
                  <a:pt x="150634" y="21590"/>
                </a:lnTo>
                <a:lnTo>
                  <a:pt x="162483" y="19050"/>
                </a:lnTo>
                <a:lnTo>
                  <a:pt x="180695" y="22860"/>
                </a:lnTo>
                <a:lnTo>
                  <a:pt x="195935" y="34290"/>
                </a:lnTo>
                <a:lnTo>
                  <a:pt x="206400" y="50800"/>
                </a:lnTo>
                <a:lnTo>
                  <a:pt x="210286" y="69850"/>
                </a:lnTo>
                <a:lnTo>
                  <a:pt x="210286" y="23063"/>
                </a:lnTo>
                <a:lnTo>
                  <a:pt x="208216" y="20320"/>
                </a:lnTo>
                <a:lnTo>
                  <a:pt x="206819" y="19050"/>
                </a:lnTo>
                <a:lnTo>
                  <a:pt x="198450" y="11430"/>
                </a:lnTo>
                <a:lnTo>
                  <a:pt x="187299" y="5080"/>
                </a:lnTo>
                <a:lnTo>
                  <a:pt x="175171" y="1270"/>
                </a:lnTo>
                <a:lnTo>
                  <a:pt x="162483" y="0"/>
                </a:lnTo>
                <a:lnTo>
                  <a:pt x="143586" y="3810"/>
                </a:lnTo>
                <a:lnTo>
                  <a:pt x="126326" y="11430"/>
                </a:lnTo>
                <a:lnTo>
                  <a:pt x="111836" y="25400"/>
                </a:lnTo>
                <a:lnTo>
                  <a:pt x="101257" y="43180"/>
                </a:lnTo>
                <a:lnTo>
                  <a:pt x="82054" y="52070"/>
                </a:lnTo>
                <a:lnTo>
                  <a:pt x="67602" y="66040"/>
                </a:lnTo>
                <a:lnTo>
                  <a:pt x="59105" y="83820"/>
                </a:lnTo>
                <a:lnTo>
                  <a:pt x="57759" y="105410"/>
                </a:lnTo>
                <a:lnTo>
                  <a:pt x="41973" y="116840"/>
                </a:lnTo>
                <a:lnTo>
                  <a:pt x="29768" y="130810"/>
                </a:lnTo>
                <a:lnTo>
                  <a:pt x="21894" y="148590"/>
                </a:lnTo>
                <a:lnTo>
                  <a:pt x="19113" y="168910"/>
                </a:lnTo>
                <a:lnTo>
                  <a:pt x="19431" y="175260"/>
                </a:lnTo>
                <a:lnTo>
                  <a:pt x="20383" y="181610"/>
                </a:lnTo>
                <a:lnTo>
                  <a:pt x="21983" y="187960"/>
                </a:lnTo>
                <a:lnTo>
                  <a:pt x="24206" y="193040"/>
                </a:lnTo>
                <a:lnTo>
                  <a:pt x="13970" y="204470"/>
                </a:lnTo>
                <a:lnTo>
                  <a:pt x="6362" y="215900"/>
                </a:lnTo>
                <a:lnTo>
                  <a:pt x="1625" y="229870"/>
                </a:lnTo>
                <a:lnTo>
                  <a:pt x="0" y="245110"/>
                </a:lnTo>
                <a:lnTo>
                  <a:pt x="774" y="255270"/>
                </a:lnTo>
                <a:lnTo>
                  <a:pt x="3086" y="265430"/>
                </a:lnTo>
                <a:lnTo>
                  <a:pt x="6934" y="275590"/>
                </a:lnTo>
                <a:lnTo>
                  <a:pt x="12306" y="285750"/>
                </a:lnTo>
                <a:lnTo>
                  <a:pt x="7010" y="294640"/>
                </a:lnTo>
                <a:lnTo>
                  <a:pt x="3162" y="303530"/>
                </a:lnTo>
                <a:lnTo>
                  <a:pt x="800" y="313690"/>
                </a:lnTo>
                <a:lnTo>
                  <a:pt x="0" y="323850"/>
                </a:lnTo>
                <a:lnTo>
                  <a:pt x="1320" y="337820"/>
                </a:lnTo>
                <a:lnTo>
                  <a:pt x="5194" y="349250"/>
                </a:lnTo>
                <a:lnTo>
                  <a:pt x="11468" y="361950"/>
                </a:lnTo>
                <a:lnTo>
                  <a:pt x="19964" y="372110"/>
                </a:lnTo>
                <a:lnTo>
                  <a:pt x="21755" y="401320"/>
                </a:lnTo>
                <a:lnTo>
                  <a:pt x="35166" y="426720"/>
                </a:lnTo>
                <a:lnTo>
                  <a:pt x="57480" y="444500"/>
                </a:lnTo>
                <a:lnTo>
                  <a:pt x="86017" y="450850"/>
                </a:lnTo>
                <a:lnTo>
                  <a:pt x="86893" y="450850"/>
                </a:lnTo>
                <a:lnTo>
                  <a:pt x="99110" y="467360"/>
                </a:lnTo>
                <a:lnTo>
                  <a:pt x="114795" y="478790"/>
                </a:lnTo>
                <a:lnTo>
                  <a:pt x="133032" y="486410"/>
                </a:lnTo>
                <a:lnTo>
                  <a:pt x="152933" y="488950"/>
                </a:lnTo>
                <a:lnTo>
                  <a:pt x="174879" y="486410"/>
                </a:lnTo>
                <a:lnTo>
                  <a:pt x="210934" y="462280"/>
                </a:lnTo>
                <a:lnTo>
                  <a:pt x="228930" y="424180"/>
                </a:lnTo>
                <a:lnTo>
                  <a:pt x="230708" y="403860"/>
                </a:lnTo>
                <a:lnTo>
                  <a:pt x="255384" y="403860"/>
                </a:lnTo>
                <a:lnTo>
                  <a:pt x="255384" y="447040"/>
                </a:lnTo>
                <a:lnTo>
                  <a:pt x="259829" y="450850"/>
                </a:lnTo>
                <a:lnTo>
                  <a:pt x="270814" y="450850"/>
                </a:lnTo>
                <a:lnTo>
                  <a:pt x="275272" y="447040"/>
                </a:lnTo>
                <a:lnTo>
                  <a:pt x="275272" y="403860"/>
                </a:lnTo>
                <a:lnTo>
                  <a:pt x="302361" y="403860"/>
                </a:lnTo>
                <a:lnTo>
                  <a:pt x="302361" y="447040"/>
                </a:lnTo>
                <a:lnTo>
                  <a:pt x="306819" y="450850"/>
                </a:lnTo>
                <a:lnTo>
                  <a:pt x="317804" y="450850"/>
                </a:lnTo>
                <a:lnTo>
                  <a:pt x="322249" y="447040"/>
                </a:lnTo>
                <a:lnTo>
                  <a:pt x="322249" y="403860"/>
                </a:lnTo>
                <a:lnTo>
                  <a:pt x="341172" y="403860"/>
                </a:lnTo>
                <a:lnTo>
                  <a:pt x="343700" y="402590"/>
                </a:lnTo>
                <a:lnTo>
                  <a:pt x="362445" y="383540"/>
                </a:lnTo>
                <a:lnTo>
                  <a:pt x="376186" y="369570"/>
                </a:lnTo>
                <a:lnTo>
                  <a:pt x="377228" y="368300"/>
                </a:lnTo>
                <a:lnTo>
                  <a:pt x="377228" y="349250"/>
                </a:lnTo>
                <a:lnTo>
                  <a:pt x="420408" y="349250"/>
                </a:lnTo>
                <a:lnTo>
                  <a:pt x="424853" y="344170"/>
                </a:lnTo>
                <a:lnTo>
                  <a:pt x="424853" y="332740"/>
                </a:lnTo>
                <a:lnTo>
                  <a:pt x="420408" y="328930"/>
                </a:lnTo>
                <a:lnTo>
                  <a:pt x="377228" y="328930"/>
                </a:lnTo>
                <a:lnTo>
                  <a:pt x="377228" y="302260"/>
                </a:lnTo>
                <a:lnTo>
                  <a:pt x="420408" y="302260"/>
                </a:lnTo>
                <a:lnTo>
                  <a:pt x="424853" y="297180"/>
                </a:lnTo>
                <a:lnTo>
                  <a:pt x="424853" y="285750"/>
                </a:lnTo>
                <a:lnTo>
                  <a:pt x="420408" y="281940"/>
                </a:lnTo>
                <a:lnTo>
                  <a:pt x="377228" y="281940"/>
                </a:lnTo>
                <a:lnTo>
                  <a:pt x="377228" y="255270"/>
                </a:lnTo>
                <a:lnTo>
                  <a:pt x="420408" y="255270"/>
                </a:lnTo>
                <a:lnTo>
                  <a:pt x="424853" y="250190"/>
                </a:lnTo>
                <a:lnTo>
                  <a:pt x="424853" y="238760"/>
                </a:lnTo>
                <a:lnTo>
                  <a:pt x="420408" y="234950"/>
                </a:lnTo>
                <a:lnTo>
                  <a:pt x="377228" y="234950"/>
                </a:lnTo>
                <a:lnTo>
                  <a:pt x="377228" y="208280"/>
                </a:lnTo>
                <a:lnTo>
                  <a:pt x="420408" y="208280"/>
                </a:lnTo>
                <a:lnTo>
                  <a:pt x="424853" y="203200"/>
                </a:lnTo>
                <a:lnTo>
                  <a:pt x="424853" y="193040"/>
                </a:lnTo>
                <a:lnTo>
                  <a:pt x="420408" y="187960"/>
                </a:lnTo>
                <a:lnTo>
                  <a:pt x="377228" y="187960"/>
                </a:lnTo>
                <a:lnTo>
                  <a:pt x="377228" y="161290"/>
                </a:lnTo>
                <a:lnTo>
                  <a:pt x="420408" y="161290"/>
                </a:lnTo>
                <a:lnTo>
                  <a:pt x="424853" y="156210"/>
                </a:lnTo>
                <a:lnTo>
                  <a:pt x="424853" y="14605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7E75EE8C-B9F3-408C-A1E4-F51DA6803BF7}"/>
              </a:ext>
            </a:extLst>
          </p:cNvPr>
          <p:cNvSpPr/>
          <p:nvPr/>
        </p:nvSpPr>
        <p:spPr bwMode="auto">
          <a:xfrm>
            <a:off x="728039" y="4384995"/>
            <a:ext cx="257993" cy="296500"/>
          </a:xfrm>
          <a:custGeom>
            <a:avLst/>
            <a:gdLst/>
            <a:ahLst/>
            <a:cxnLst/>
            <a:rect l="l" t="t" r="r" b="b"/>
            <a:pathLst>
              <a:path w="425450" h="488950" extrusionOk="0">
                <a:moveTo>
                  <a:pt x="327863" y="238721"/>
                </a:moveTo>
                <a:lnTo>
                  <a:pt x="323405" y="234264"/>
                </a:lnTo>
                <a:lnTo>
                  <a:pt x="317919" y="234264"/>
                </a:lnTo>
                <a:lnTo>
                  <a:pt x="312432" y="234264"/>
                </a:lnTo>
                <a:lnTo>
                  <a:pt x="307962" y="238721"/>
                </a:lnTo>
                <a:lnTo>
                  <a:pt x="307962" y="249732"/>
                </a:lnTo>
                <a:lnTo>
                  <a:pt x="312432" y="254165"/>
                </a:lnTo>
                <a:lnTo>
                  <a:pt x="323405" y="254165"/>
                </a:lnTo>
                <a:lnTo>
                  <a:pt x="327863" y="249707"/>
                </a:lnTo>
                <a:lnTo>
                  <a:pt x="327863" y="238721"/>
                </a:lnTo>
                <a:close/>
              </a:path>
              <a:path w="425450" h="488950" extrusionOk="0">
                <a:moveTo>
                  <a:pt x="424853" y="146050"/>
                </a:moveTo>
                <a:lnTo>
                  <a:pt x="420408" y="140970"/>
                </a:lnTo>
                <a:lnTo>
                  <a:pt x="377228" y="140970"/>
                </a:lnTo>
                <a:lnTo>
                  <a:pt x="377228" y="121920"/>
                </a:lnTo>
                <a:lnTo>
                  <a:pt x="376186" y="119380"/>
                </a:lnTo>
                <a:lnTo>
                  <a:pt x="361886" y="105410"/>
                </a:lnTo>
                <a:lnTo>
                  <a:pt x="357339" y="100965"/>
                </a:lnTo>
                <a:lnTo>
                  <a:pt x="357339" y="128270"/>
                </a:lnTo>
                <a:lnTo>
                  <a:pt x="357339" y="360680"/>
                </a:lnTo>
                <a:lnTo>
                  <a:pt x="334403" y="383540"/>
                </a:lnTo>
                <a:lnTo>
                  <a:pt x="230238" y="383540"/>
                </a:lnTo>
                <a:lnTo>
                  <a:pt x="229857" y="375920"/>
                </a:lnTo>
                <a:lnTo>
                  <a:pt x="229476" y="369570"/>
                </a:lnTo>
                <a:lnTo>
                  <a:pt x="229400" y="359410"/>
                </a:lnTo>
                <a:lnTo>
                  <a:pt x="229400" y="354330"/>
                </a:lnTo>
                <a:lnTo>
                  <a:pt x="323405" y="354330"/>
                </a:lnTo>
                <a:lnTo>
                  <a:pt x="327863" y="350520"/>
                </a:lnTo>
                <a:lnTo>
                  <a:pt x="327863" y="334010"/>
                </a:lnTo>
                <a:lnTo>
                  <a:pt x="327863" y="284480"/>
                </a:lnTo>
                <a:lnTo>
                  <a:pt x="323405" y="279400"/>
                </a:lnTo>
                <a:lnTo>
                  <a:pt x="312420" y="279400"/>
                </a:lnTo>
                <a:lnTo>
                  <a:pt x="307962" y="284480"/>
                </a:lnTo>
                <a:lnTo>
                  <a:pt x="307962" y="334010"/>
                </a:lnTo>
                <a:lnTo>
                  <a:pt x="229438" y="334010"/>
                </a:lnTo>
                <a:lnTo>
                  <a:pt x="229679" y="275590"/>
                </a:lnTo>
                <a:lnTo>
                  <a:pt x="229552" y="173990"/>
                </a:lnTo>
                <a:lnTo>
                  <a:pt x="229450" y="163830"/>
                </a:lnTo>
                <a:lnTo>
                  <a:pt x="229323" y="154940"/>
                </a:lnTo>
                <a:lnTo>
                  <a:pt x="307962" y="154940"/>
                </a:lnTo>
                <a:lnTo>
                  <a:pt x="307962" y="205740"/>
                </a:lnTo>
                <a:lnTo>
                  <a:pt x="312420" y="209550"/>
                </a:lnTo>
                <a:lnTo>
                  <a:pt x="323405" y="209550"/>
                </a:lnTo>
                <a:lnTo>
                  <a:pt x="327863" y="205740"/>
                </a:lnTo>
                <a:lnTo>
                  <a:pt x="327863" y="154940"/>
                </a:lnTo>
                <a:lnTo>
                  <a:pt x="327863" y="144780"/>
                </a:lnTo>
                <a:lnTo>
                  <a:pt x="327863" y="139700"/>
                </a:lnTo>
                <a:lnTo>
                  <a:pt x="323405" y="135890"/>
                </a:lnTo>
                <a:lnTo>
                  <a:pt x="228955" y="135890"/>
                </a:lnTo>
                <a:lnTo>
                  <a:pt x="228498" y="116840"/>
                </a:lnTo>
                <a:lnTo>
                  <a:pt x="228168" y="105410"/>
                </a:lnTo>
                <a:lnTo>
                  <a:pt x="334403" y="105410"/>
                </a:lnTo>
                <a:lnTo>
                  <a:pt x="357339" y="128270"/>
                </a:lnTo>
                <a:lnTo>
                  <a:pt x="357339" y="100965"/>
                </a:lnTo>
                <a:lnTo>
                  <a:pt x="343700" y="87630"/>
                </a:lnTo>
                <a:lnTo>
                  <a:pt x="341172" y="86360"/>
                </a:lnTo>
                <a:lnTo>
                  <a:pt x="322249" y="86360"/>
                </a:lnTo>
                <a:lnTo>
                  <a:pt x="322249" y="43180"/>
                </a:lnTo>
                <a:lnTo>
                  <a:pt x="317804" y="38100"/>
                </a:lnTo>
                <a:lnTo>
                  <a:pt x="306806" y="38100"/>
                </a:lnTo>
                <a:lnTo>
                  <a:pt x="302361" y="43180"/>
                </a:lnTo>
                <a:lnTo>
                  <a:pt x="302361" y="86360"/>
                </a:lnTo>
                <a:lnTo>
                  <a:pt x="275272" y="86360"/>
                </a:lnTo>
                <a:lnTo>
                  <a:pt x="275272" y="43180"/>
                </a:lnTo>
                <a:lnTo>
                  <a:pt x="270814" y="38100"/>
                </a:lnTo>
                <a:lnTo>
                  <a:pt x="259829" y="38100"/>
                </a:lnTo>
                <a:lnTo>
                  <a:pt x="255384" y="43180"/>
                </a:lnTo>
                <a:lnTo>
                  <a:pt x="255384" y="86360"/>
                </a:lnTo>
                <a:lnTo>
                  <a:pt x="227444" y="86360"/>
                </a:lnTo>
                <a:lnTo>
                  <a:pt x="226618" y="68580"/>
                </a:lnTo>
                <a:lnTo>
                  <a:pt x="224332" y="50800"/>
                </a:lnTo>
                <a:lnTo>
                  <a:pt x="218782" y="34290"/>
                </a:lnTo>
                <a:lnTo>
                  <a:pt x="210286" y="23063"/>
                </a:lnTo>
                <a:lnTo>
                  <a:pt x="210286" y="69850"/>
                </a:lnTo>
                <a:lnTo>
                  <a:pt x="210286" y="144780"/>
                </a:lnTo>
                <a:lnTo>
                  <a:pt x="204647" y="142240"/>
                </a:lnTo>
                <a:lnTo>
                  <a:pt x="198132" y="139700"/>
                </a:lnTo>
                <a:lnTo>
                  <a:pt x="185877" y="139700"/>
                </a:lnTo>
                <a:lnTo>
                  <a:pt x="181610" y="143510"/>
                </a:lnTo>
                <a:lnTo>
                  <a:pt x="181610" y="154940"/>
                </a:lnTo>
                <a:lnTo>
                  <a:pt x="185877" y="158750"/>
                </a:lnTo>
                <a:lnTo>
                  <a:pt x="191160" y="158750"/>
                </a:lnTo>
                <a:lnTo>
                  <a:pt x="198602" y="160020"/>
                </a:lnTo>
                <a:lnTo>
                  <a:pt x="204673" y="163830"/>
                </a:lnTo>
                <a:lnTo>
                  <a:pt x="208775" y="170180"/>
                </a:lnTo>
                <a:lnTo>
                  <a:pt x="210286" y="177800"/>
                </a:lnTo>
                <a:lnTo>
                  <a:pt x="210286" y="359410"/>
                </a:lnTo>
                <a:lnTo>
                  <a:pt x="198615" y="349250"/>
                </a:lnTo>
                <a:lnTo>
                  <a:pt x="184899" y="340360"/>
                </a:lnTo>
                <a:lnTo>
                  <a:pt x="169545" y="335280"/>
                </a:lnTo>
                <a:lnTo>
                  <a:pt x="152933" y="334010"/>
                </a:lnTo>
                <a:lnTo>
                  <a:pt x="147650" y="334010"/>
                </a:lnTo>
                <a:lnTo>
                  <a:pt x="143370" y="337820"/>
                </a:lnTo>
                <a:lnTo>
                  <a:pt x="143370" y="349250"/>
                </a:lnTo>
                <a:lnTo>
                  <a:pt x="147650" y="353060"/>
                </a:lnTo>
                <a:lnTo>
                  <a:pt x="152933" y="353060"/>
                </a:lnTo>
                <a:lnTo>
                  <a:pt x="175234" y="356870"/>
                </a:lnTo>
                <a:lnTo>
                  <a:pt x="193471" y="369570"/>
                </a:lnTo>
                <a:lnTo>
                  <a:pt x="205765" y="387350"/>
                </a:lnTo>
                <a:lnTo>
                  <a:pt x="210286" y="410210"/>
                </a:lnTo>
                <a:lnTo>
                  <a:pt x="205689" y="433070"/>
                </a:lnTo>
                <a:lnTo>
                  <a:pt x="193268" y="452120"/>
                </a:lnTo>
                <a:lnTo>
                  <a:pt x="175006" y="466090"/>
                </a:lnTo>
                <a:lnTo>
                  <a:pt x="152933" y="469900"/>
                </a:lnTo>
                <a:lnTo>
                  <a:pt x="136804" y="468630"/>
                </a:lnTo>
                <a:lnTo>
                  <a:pt x="122199" y="461010"/>
                </a:lnTo>
                <a:lnTo>
                  <a:pt x="109982" y="450850"/>
                </a:lnTo>
                <a:lnTo>
                  <a:pt x="101015" y="436880"/>
                </a:lnTo>
                <a:lnTo>
                  <a:pt x="99288" y="433070"/>
                </a:lnTo>
                <a:lnTo>
                  <a:pt x="95364" y="431800"/>
                </a:lnTo>
                <a:lnTo>
                  <a:pt x="89255" y="431800"/>
                </a:lnTo>
                <a:lnTo>
                  <a:pt x="68872" y="429260"/>
                </a:lnTo>
                <a:lnTo>
                  <a:pt x="51168" y="415290"/>
                </a:lnTo>
                <a:lnTo>
                  <a:pt x="40132" y="394970"/>
                </a:lnTo>
                <a:lnTo>
                  <a:pt x="39712" y="370840"/>
                </a:lnTo>
                <a:lnTo>
                  <a:pt x="40563" y="367030"/>
                </a:lnTo>
                <a:lnTo>
                  <a:pt x="39331" y="363220"/>
                </a:lnTo>
                <a:lnTo>
                  <a:pt x="19113" y="323850"/>
                </a:lnTo>
                <a:lnTo>
                  <a:pt x="19558" y="317500"/>
                </a:lnTo>
                <a:lnTo>
                  <a:pt x="20904" y="311150"/>
                </a:lnTo>
                <a:lnTo>
                  <a:pt x="23101" y="304800"/>
                </a:lnTo>
                <a:lnTo>
                  <a:pt x="26123" y="299720"/>
                </a:lnTo>
                <a:lnTo>
                  <a:pt x="35217" y="306070"/>
                </a:lnTo>
                <a:lnTo>
                  <a:pt x="45173" y="311150"/>
                </a:lnTo>
                <a:lnTo>
                  <a:pt x="55791" y="313690"/>
                </a:lnTo>
                <a:lnTo>
                  <a:pt x="66903" y="314960"/>
                </a:lnTo>
                <a:lnTo>
                  <a:pt x="72186" y="314960"/>
                </a:lnTo>
                <a:lnTo>
                  <a:pt x="76454" y="309880"/>
                </a:lnTo>
                <a:lnTo>
                  <a:pt x="76454" y="299720"/>
                </a:lnTo>
                <a:lnTo>
                  <a:pt x="72186" y="295910"/>
                </a:lnTo>
                <a:lnTo>
                  <a:pt x="66903" y="295910"/>
                </a:lnTo>
                <a:lnTo>
                  <a:pt x="48488" y="290830"/>
                </a:lnTo>
                <a:lnTo>
                  <a:pt x="33274" y="280670"/>
                </a:lnTo>
                <a:lnTo>
                  <a:pt x="22923" y="264160"/>
                </a:lnTo>
                <a:lnTo>
                  <a:pt x="19113" y="245110"/>
                </a:lnTo>
                <a:lnTo>
                  <a:pt x="20624" y="232410"/>
                </a:lnTo>
                <a:lnTo>
                  <a:pt x="25031" y="222250"/>
                </a:lnTo>
                <a:lnTo>
                  <a:pt x="32042" y="212090"/>
                </a:lnTo>
                <a:lnTo>
                  <a:pt x="41427" y="204470"/>
                </a:lnTo>
                <a:lnTo>
                  <a:pt x="45732" y="201930"/>
                </a:lnTo>
                <a:lnTo>
                  <a:pt x="47142" y="196850"/>
                </a:lnTo>
                <a:lnTo>
                  <a:pt x="40373" y="184150"/>
                </a:lnTo>
                <a:lnTo>
                  <a:pt x="38227" y="176530"/>
                </a:lnTo>
                <a:lnTo>
                  <a:pt x="38227" y="168910"/>
                </a:lnTo>
                <a:lnTo>
                  <a:pt x="41935" y="149860"/>
                </a:lnTo>
                <a:lnTo>
                  <a:pt x="52082" y="133350"/>
                </a:lnTo>
                <a:lnTo>
                  <a:pt x="67259" y="121920"/>
                </a:lnTo>
                <a:lnTo>
                  <a:pt x="86017" y="118110"/>
                </a:lnTo>
                <a:lnTo>
                  <a:pt x="104228" y="121920"/>
                </a:lnTo>
                <a:lnTo>
                  <a:pt x="119468" y="133350"/>
                </a:lnTo>
                <a:lnTo>
                  <a:pt x="129933" y="148590"/>
                </a:lnTo>
                <a:lnTo>
                  <a:pt x="133819" y="168910"/>
                </a:lnTo>
                <a:lnTo>
                  <a:pt x="133819" y="173990"/>
                </a:lnTo>
                <a:lnTo>
                  <a:pt x="138099" y="177800"/>
                </a:lnTo>
                <a:lnTo>
                  <a:pt x="148653" y="177800"/>
                </a:lnTo>
                <a:lnTo>
                  <a:pt x="152933" y="173990"/>
                </a:lnTo>
                <a:lnTo>
                  <a:pt x="152933" y="168910"/>
                </a:lnTo>
                <a:lnTo>
                  <a:pt x="147586" y="140970"/>
                </a:lnTo>
                <a:lnTo>
                  <a:pt x="133083" y="119380"/>
                </a:lnTo>
                <a:lnTo>
                  <a:pt x="131305" y="118110"/>
                </a:lnTo>
                <a:lnTo>
                  <a:pt x="111772" y="104140"/>
                </a:lnTo>
                <a:lnTo>
                  <a:pt x="86017" y="99060"/>
                </a:lnTo>
                <a:lnTo>
                  <a:pt x="76454" y="99060"/>
                </a:lnTo>
                <a:lnTo>
                  <a:pt x="79489" y="83820"/>
                </a:lnTo>
                <a:lnTo>
                  <a:pt x="87731" y="71120"/>
                </a:lnTo>
                <a:lnTo>
                  <a:pt x="99898" y="63500"/>
                </a:lnTo>
                <a:lnTo>
                  <a:pt x="114693" y="60960"/>
                </a:lnTo>
                <a:lnTo>
                  <a:pt x="122212" y="60960"/>
                </a:lnTo>
                <a:lnTo>
                  <a:pt x="129336" y="63500"/>
                </a:lnTo>
                <a:lnTo>
                  <a:pt x="135902" y="67310"/>
                </a:lnTo>
                <a:lnTo>
                  <a:pt x="141744" y="71120"/>
                </a:lnTo>
                <a:lnTo>
                  <a:pt x="145465" y="74930"/>
                </a:lnTo>
                <a:lnTo>
                  <a:pt x="151523" y="74930"/>
                </a:lnTo>
                <a:lnTo>
                  <a:pt x="158991" y="67310"/>
                </a:lnTo>
                <a:lnTo>
                  <a:pt x="158991" y="62230"/>
                </a:lnTo>
                <a:lnTo>
                  <a:pt x="123545" y="41910"/>
                </a:lnTo>
                <a:lnTo>
                  <a:pt x="130860" y="33020"/>
                </a:lnTo>
                <a:lnTo>
                  <a:pt x="139992" y="25400"/>
                </a:lnTo>
                <a:lnTo>
                  <a:pt x="150634" y="21590"/>
                </a:lnTo>
                <a:lnTo>
                  <a:pt x="162483" y="19050"/>
                </a:lnTo>
                <a:lnTo>
                  <a:pt x="180695" y="22860"/>
                </a:lnTo>
                <a:lnTo>
                  <a:pt x="195935" y="34290"/>
                </a:lnTo>
                <a:lnTo>
                  <a:pt x="206400" y="50800"/>
                </a:lnTo>
                <a:lnTo>
                  <a:pt x="210286" y="69850"/>
                </a:lnTo>
                <a:lnTo>
                  <a:pt x="210286" y="23063"/>
                </a:lnTo>
                <a:lnTo>
                  <a:pt x="208216" y="20320"/>
                </a:lnTo>
                <a:lnTo>
                  <a:pt x="206819" y="19050"/>
                </a:lnTo>
                <a:lnTo>
                  <a:pt x="198450" y="11430"/>
                </a:lnTo>
                <a:lnTo>
                  <a:pt x="187299" y="5080"/>
                </a:lnTo>
                <a:lnTo>
                  <a:pt x="175171" y="1270"/>
                </a:lnTo>
                <a:lnTo>
                  <a:pt x="162483" y="0"/>
                </a:lnTo>
                <a:lnTo>
                  <a:pt x="143586" y="3810"/>
                </a:lnTo>
                <a:lnTo>
                  <a:pt x="126326" y="11430"/>
                </a:lnTo>
                <a:lnTo>
                  <a:pt x="111836" y="25400"/>
                </a:lnTo>
                <a:lnTo>
                  <a:pt x="101257" y="43180"/>
                </a:lnTo>
                <a:lnTo>
                  <a:pt x="82054" y="52070"/>
                </a:lnTo>
                <a:lnTo>
                  <a:pt x="67602" y="66040"/>
                </a:lnTo>
                <a:lnTo>
                  <a:pt x="59105" y="83820"/>
                </a:lnTo>
                <a:lnTo>
                  <a:pt x="57759" y="105410"/>
                </a:lnTo>
                <a:lnTo>
                  <a:pt x="41973" y="116840"/>
                </a:lnTo>
                <a:lnTo>
                  <a:pt x="29768" y="130810"/>
                </a:lnTo>
                <a:lnTo>
                  <a:pt x="21894" y="148590"/>
                </a:lnTo>
                <a:lnTo>
                  <a:pt x="19113" y="168910"/>
                </a:lnTo>
                <a:lnTo>
                  <a:pt x="19431" y="175260"/>
                </a:lnTo>
                <a:lnTo>
                  <a:pt x="20383" y="181610"/>
                </a:lnTo>
                <a:lnTo>
                  <a:pt x="21983" y="187960"/>
                </a:lnTo>
                <a:lnTo>
                  <a:pt x="24206" y="193040"/>
                </a:lnTo>
                <a:lnTo>
                  <a:pt x="13970" y="204470"/>
                </a:lnTo>
                <a:lnTo>
                  <a:pt x="6362" y="215900"/>
                </a:lnTo>
                <a:lnTo>
                  <a:pt x="1625" y="229870"/>
                </a:lnTo>
                <a:lnTo>
                  <a:pt x="0" y="245110"/>
                </a:lnTo>
                <a:lnTo>
                  <a:pt x="774" y="255270"/>
                </a:lnTo>
                <a:lnTo>
                  <a:pt x="3086" y="265430"/>
                </a:lnTo>
                <a:lnTo>
                  <a:pt x="6934" y="275590"/>
                </a:lnTo>
                <a:lnTo>
                  <a:pt x="12306" y="285750"/>
                </a:lnTo>
                <a:lnTo>
                  <a:pt x="7010" y="294640"/>
                </a:lnTo>
                <a:lnTo>
                  <a:pt x="3162" y="303530"/>
                </a:lnTo>
                <a:lnTo>
                  <a:pt x="800" y="313690"/>
                </a:lnTo>
                <a:lnTo>
                  <a:pt x="0" y="323850"/>
                </a:lnTo>
                <a:lnTo>
                  <a:pt x="1320" y="337820"/>
                </a:lnTo>
                <a:lnTo>
                  <a:pt x="5194" y="349250"/>
                </a:lnTo>
                <a:lnTo>
                  <a:pt x="11468" y="361950"/>
                </a:lnTo>
                <a:lnTo>
                  <a:pt x="19964" y="372110"/>
                </a:lnTo>
                <a:lnTo>
                  <a:pt x="21755" y="401320"/>
                </a:lnTo>
                <a:lnTo>
                  <a:pt x="35166" y="426720"/>
                </a:lnTo>
                <a:lnTo>
                  <a:pt x="57480" y="444500"/>
                </a:lnTo>
                <a:lnTo>
                  <a:pt x="86017" y="450850"/>
                </a:lnTo>
                <a:lnTo>
                  <a:pt x="86893" y="450850"/>
                </a:lnTo>
                <a:lnTo>
                  <a:pt x="99110" y="467360"/>
                </a:lnTo>
                <a:lnTo>
                  <a:pt x="114795" y="478790"/>
                </a:lnTo>
                <a:lnTo>
                  <a:pt x="133032" y="486410"/>
                </a:lnTo>
                <a:lnTo>
                  <a:pt x="152933" y="488950"/>
                </a:lnTo>
                <a:lnTo>
                  <a:pt x="174879" y="486410"/>
                </a:lnTo>
                <a:lnTo>
                  <a:pt x="210934" y="462280"/>
                </a:lnTo>
                <a:lnTo>
                  <a:pt x="228930" y="424180"/>
                </a:lnTo>
                <a:lnTo>
                  <a:pt x="230708" y="403860"/>
                </a:lnTo>
                <a:lnTo>
                  <a:pt x="255384" y="403860"/>
                </a:lnTo>
                <a:lnTo>
                  <a:pt x="255384" y="447040"/>
                </a:lnTo>
                <a:lnTo>
                  <a:pt x="259829" y="450850"/>
                </a:lnTo>
                <a:lnTo>
                  <a:pt x="270814" y="450850"/>
                </a:lnTo>
                <a:lnTo>
                  <a:pt x="275272" y="447040"/>
                </a:lnTo>
                <a:lnTo>
                  <a:pt x="275272" y="403860"/>
                </a:lnTo>
                <a:lnTo>
                  <a:pt x="302361" y="403860"/>
                </a:lnTo>
                <a:lnTo>
                  <a:pt x="302361" y="447040"/>
                </a:lnTo>
                <a:lnTo>
                  <a:pt x="306819" y="450850"/>
                </a:lnTo>
                <a:lnTo>
                  <a:pt x="317804" y="450850"/>
                </a:lnTo>
                <a:lnTo>
                  <a:pt x="322249" y="447040"/>
                </a:lnTo>
                <a:lnTo>
                  <a:pt x="322249" y="403860"/>
                </a:lnTo>
                <a:lnTo>
                  <a:pt x="341172" y="403860"/>
                </a:lnTo>
                <a:lnTo>
                  <a:pt x="343700" y="402590"/>
                </a:lnTo>
                <a:lnTo>
                  <a:pt x="362445" y="383540"/>
                </a:lnTo>
                <a:lnTo>
                  <a:pt x="376186" y="369570"/>
                </a:lnTo>
                <a:lnTo>
                  <a:pt x="377228" y="368300"/>
                </a:lnTo>
                <a:lnTo>
                  <a:pt x="377228" y="349250"/>
                </a:lnTo>
                <a:lnTo>
                  <a:pt x="420408" y="349250"/>
                </a:lnTo>
                <a:lnTo>
                  <a:pt x="424853" y="344170"/>
                </a:lnTo>
                <a:lnTo>
                  <a:pt x="424853" y="332740"/>
                </a:lnTo>
                <a:lnTo>
                  <a:pt x="420408" y="328930"/>
                </a:lnTo>
                <a:lnTo>
                  <a:pt x="377228" y="328930"/>
                </a:lnTo>
                <a:lnTo>
                  <a:pt x="377228" y="302260"/>
                </a:lnTo>
                <a:lnTo>
                  <a:pt x="420408" y="302260"/>
                </a:lnTo>
                <a:lnTo>
                  <a:pt x="424853" y="297180"/>
                </a:lnTo>
                <a:lnTo>
                  <a:pt x="424853" y="285750"/>
                </a:lnTo>
                <a:lnTo>
                  <a:pt x="420408" y="281940"/>
                </a:lnTo>
                <a:lnTo>
                  <a:pt x="377228" y="281940"/>
                </a:lnTo>
                <a:lnTo>
                  <a:pt x="377228" y="255270"/>
                </a:lnTo>
                <a:lnTo>
                  <a:pt x="420408" y="255270"/>
                </a:lnTo>
                <a:lnTo>
                  <a:pt x="424853" y="250190"/>
                </a:lnTo>
                <a:lnTo>
                  <a:pt x="424853" y="238760"/>
                </a:lnTo>
                <a:lnTo>
                  <a:pt x="420408" y="234950"/>
                </a:lnTo>
                <a:lnTo>
                  <a:pt x="377228" y="234950"/>
                </a:lnTo>
                <a:lnTo>
                  <a:pt x="377228" y="208280"/>
                </a:lnTo>
                <a:lnTo>
                  <a:pt x="420408" y="208280"/>
                </a:lnTo>
                <a:lnTo>
                  <a:pt x="424853" y="203200"/>
                </a:lnTo>
                <a:lnTo>
                  <a:pt x="424853" y="193040"/>
                </a:lnTo>
                <a:lnTo>
                  <a:pt x="420408" y="187960"/>
                </a:lnTo>
                <a:lnTo>
                  <a:pt x="377228" y="187960"/>
                </a:lnTo>
                <a:lnTo>
                  <a:pt x="377228" y="161290"/>
                </a:lnTo>
                <a:lnTo>
                  <a:pt x="420408" y="161290"/>
                </a:lnTo>
                <a:lnTo>
                  <a:pt x="424853" y="156210"/>
                </a:lnTo>
                <a:lnTo>
                  <a:pt x="424853" y="14605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5485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B4DF456C-165D-4409-AB06-70C4A9C8A5E3}"/>
              </a:ext>
            </a:extLst>
          </p:cNvPr>
          <p:cNvSpPr txBox="1">
            <a:spLocks/>
          </p:cNvSpPr>
          <p:nvPr/>
        </p:nvSpPr>
        <p:spPr bwMode="auto">
          <a:xfrm>
            <a:off x="768633" y="477794"/>
            <a:ext cx="6812001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Azonnali hozzáférés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80AF8722-B48F-4E57-B274-5AD4BCEDFD48}"/>
              </a:ext>
            </a:extLst>
          </p:cNvPr>
          <p:cNvSpPr txBox="1"/>
          <p:nvPr/>
        </p:nvSpPr>
        <p:spPr bwMode="auto">
          <a:xfrm>
            <a:off x="1184624" y="1170804"/>
            <a:ext cx="10238593" cy="363998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Speciális célokat szolgál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Nincs szükség tudományos vagy technikai leírásra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Nem alanya semmilyen bírálati tevékenységnek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Kizárólag olyan felhasználók vehetik igénybe, akik: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munkája kiemelten fontos globális/nemzeti érdekeket szolgál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nemzetközi pályázati rendszerben hozzáférést nyertek a Komondorhoz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hazai ügynökségek (pl. nemzetbiztonság, honvédelem, egészségügy)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Kitölteni és beküldeni az igényt, ellenőrzés után azonnali hozzáférés az erőforráshoz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554F40B2-EE2A-4ED4-AD1A-FE6C6431FABF}"/>
              </a:ext>
            </a:extLst>
          </p:cNvPr>
          <p:cNvGrpSpPr/>
          <p:nvPr/>
        </p:nvGrpSpPr>
        <p:grpSpPr bwMode="auto">
          <a:xfrm>
            <a:off x="784564" y="1300496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F5F048D3-90C9-4C4D-ACD4-61E19CBFC672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1A7E1E0B-7D1C-41D1-8D36-1B525F0546B0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01AEE6FE-67D7-403F-94C6-F25316552B57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B6E1522A-3239-472D-B994-FD565474A1B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E80B4FB7-864C-4D4F-96D8-EA0D32C0F623}"/>
              </a:ext>
            </a:extLst>
          </p:cNvPr>
          <p:cNvGrpSpPr/>
          <p:nvPr/>
        </p:nvGrpSpPr>
        <p:grpSpPr bwMode="auto">
          <a:xfrm>
            <a:off x="781700" y="1740452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D51F8A4E-95C9-4A86-9FD7-1ECA87A90A3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7D6E9CDA-2C57-4B4E-9363-0778BAD95B7E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78BFBAA0-1237-4B68-B767-BE9B94E72AC9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CA4D81F7-11A1-4070-85A6-41842CE95D76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F3FB2A1B-891D-4A86-A623-21369181F4D2}"/>
              </a:ext>
            </a:extLst>
          </p:cNvPr>
          <p:cNvGrpSpPr/>
          <p:nvPr/>
        </p:nvGrpSpPr>
        <p:grpSpPr bwMode="auto">
          <a:xfrm>
            <a:off x="784391" y="2165952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A32C01FC-C5F5-45CC-94B8-A42706B45E8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B0206DF6-EE2D-4C63-85C3-8AB8F8968CE5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9F6B484B-E014-4B0E-A056-6808A5A1CFB0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9FB7295C-46FC-4E1A-A919-96C2E8BA88C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48C4F74A-3615-48E1-B4EB-5EC0AC9312A9}"/>
              </a:ext>
            </a:extLst>
          </p:cNvPr>
          <p:cNvGrpSpPr/>
          <p:nvPr/>
        </p:nvGrpSpPr>
        <p:grpSpPr bwMode="auto">
          <a:xfrm>
            <a:off x="781697" y="2593878"/>
            <a:ext cx="257993" cy="296500"/>
            <a:chOff x="1869165" y="2692908"/>
            <a:chExt cx="425450" cy="48895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5308585A-22B5-414D-A4B8-848FFA9579B0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BC0928CE-03EB-4B93-961B-A42ED129AAA3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5487D8D1-3F4B-4477-8416-41AAB25FE861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6A9A75AB-A6C1-4248-A6F2-6F04DD9A840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24" name="object 17">
            <a:extLst>
              <a:ext uri="{FF2B5EF4-FFF2-40B4-BE49-F238E27FC236}">
                <a16:creationId xmlns:a16="http://schemas.microsoft.com/office/drawing/2014/main" id="{5C45A87B-007B-426A-AE3C-53484642CB08}"/>
              </a:ext>
            </a:extLst>
          </p:cNvPr>
          <p:cNvGrpSpPr/>
          <p:nvPr/>
        </p:nvGrpSpPr>
        <p:grpSpPr bwMode="auto">
          <a:xfrm>
            <a:off x="781700" y="4490413"/>
            <a:ext cx="257993" cy="296500"/>
            <a:chOff x="1869165" y="2692908"/>
            <a:chExt cx="425450" cy="488950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04DE1BD7-2EFF-4695-9334-7AE3D7ED090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7B73D9EE-8A9D-4DDB-97AE-D8C8E84332CC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7" name="object 20">
              <a:extLst>
                <a:ext uri="{FF2B5EF4-FFF2-40B4-BE49-F238E27FC236}">
                  <a16:creationId xmlns:a16="http://schemas.microsoft.com/office/drawing/2014/main" id="{0434F8FE-99C6-4281-B43D-A907CFC1DF4A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E1A33F66-D253-476A-88CD-6E6A3128288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394930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B4DF456C-165D-4409-AB06-70C4A9C8A5E3}"/>
              </a:ext>
            </a:extLst>
          </p:cNvPr>
          <p:cNvSpPr txBox="1">
            <a:spLocks/>
          </p:cNvSpPr>
          <p:nvPr/>
        </p:nvSpPr>
        <p:spPr bwMode="auto">
          <a:xfrm>
            <a:off x="768633" y="327530"/>
            <a:ext cx="11458760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Pilot és erőforráscsomagok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80AF8722-B48F-4E57-B274-5AD4BCEDFD48}"/>
              </a:ext>
            </a:extLst>
          </p:cNvPr>
          <p:cNvSpPr txBox="1"/>
          <p:nvPr/>
        </p:nvSpPr>
        <p:spPr bwMode="auto">
          <a:xfrm>
            <a:off x="1184624" y="1071051"/>
            <a:ext cx="10238593" cy="363998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KKV-k, ipari partnerek valamint az állami- és közszféra számára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HPC portálon, VHO segítségével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Pilot (kezdő felhasználók számára, az előkészítő célú hozzáféréshez hasonló)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Minden igényt kielégítő erőforráscsomagok: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 err="1">
                <a:solidFill>
                  <a:srgbClr val="145B9E"/>
                </a:solidFill>
                <a:latin typeface="Arial"/>
              </a:rPr>
              <a:t>Economy</a:t>
            </a:r>
            <a:r>
              <a:rPr lang="hu-HU" sz="2001" spc="-3" dirty="0">
                <a:solidFill>
                  <a:srgbClr val="145B9E"/>
                </a:solidFill>
                <a:latin typeface="Arial"/>
              </a:rPr>
              <a:t> (normál hozzáférés rugalmas foglalással)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 err="1">
                <a:solidFill>
                  <a:srgbClr val="145B9E"/>
                </a:solidFill>
                <a:latin typeface="Arial"/>
              </a:rPr>
              <a:t>Priority</a:t>
            </a:r>
            <a:r>
              <a:rPr lang="hu-HU" sz="2001" spc="-3" dirty="0">
                <a:solidFill>
                  <a:srgbClr val="145B9E"/>
                </a:solidFill>
                <a:latin typeface="Arial"/>
              </a:rPr>
              <a:t> (elsőbbségi hozzáférés rugalmas foglalással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 err="1">
                <a:solidFill>
                  <a:srgbClr val="145B9E"/>
                </a:solidFill>
                <a:latin typeface="Arial"/>
              </a:rPr>
              <a:t>Exclusive</a:t>
            </a:r>
            <a:r>
              <a:rPr lang="hu-HU" sz="2001" spc="-3" dirty="0">
                <a:solidFill>
                  <a:srgbClr val="145B9E"/>
                </a:solidFill>
                <a:latin typeface="Arial"/>
              </a:rPr>
              <a:t> Professional/Advanced/Standard (azonnali hozzáférés + dinamikus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</a:rPr>
              <a:t>fogl</a:t>
            </a:r>
            <a:r>
              <a:rPr lang="hu-HU" sz="2001" spc="-3" dirty="0">
                <a:solidFill>
                  <a:srgbClr val="145B9E"/>
                </a:solidFill>
                <a:latin typeface="Arial"/>
              </a:rPr>
              <a:t>.)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Egyéni igényekre szabott támogatási szolgáltatások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554F40B2-EE2A-4ED4-AD1A-FE6C6431FABF}"/>
              </a:ext>
            </a:extLst>
          </p:cNvPr>
          <p:cNvGrpSpPr/>
          <p:nvPr/>
        </p:nvGrpSpPr>
        <p:grpSpPr bwMode="auto">
          <a:xfrm>
            <a:off x="784564" y="1200743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F5F048D3-90C9-4C4D-ACD4-61E19CBFC672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1A7E1E0B-7D1C-41D1-8D36-1B525F0546B0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01AEE6FE-67D7-403F-94C6-F25316552B57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B6E1522A-3239-472D-B994-FD565474A1B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E80B4FB7-864C-4D4F-96D8-EA0D32C0F623}"/>
              </a:ext>
            </a:extLst>
          </p:cNvPr>
          <p:cNvGrpSpPr/>
          <p:nvPr/>
        </p:nvGrpSpPr>
        <p:grpSpPr bwMode="auto">
          <a:xfrm>
            <a:off x="781700" y="1640699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D51F8A4E-95C9-4A86-9FD7-1ECA87A90A3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7D6E9CDA-2C57-4B4E-9363-0778BAD95B7E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78BFBAA0-1237-4B68-B767-BE9B94E72AC9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CA4D81F7-11A1-4070-85A6-41842CE95D76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F3FB2A1B-891D-4A86-A623-21369181F4D2}"/>
              </a:ext>
            </a:extLst>
          </p:cNvPr>
          <p:cNvGrpSpPr/>
          <p:nvPr/>
        </p:nvGrpSpPr>
        <p:grpSpPr bwMode="auto">
          <a:xfrm>
            <a:off x="784391" y="2066199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A32C01FC-C5F5-45CC-94B8-A42706B45E8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B0206DF6-EE2D-4C63-85C3-8AB8F8968CE5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9F6B484B-E014-4B0E-A056-6808A5A1CFB0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9FB7295C-46FC-4E1A-A919-96C2E8BA88C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29" name="object 17">
            <a:extLst>
              <a:ext uri="{FF2B5EF4-FFF2-40B4-BE49-F238E27FC236}">
                <a16:creationId xmlns:a16="http://schemas.microsoft.com/office/drawing/2014/main" id="{1C1A43B0-373E-4A8C-A172-AB151FC15236}"/>
              </a:ext>
            </a:extLst>
          </p:cNvPr>
          <p:cNvGrpSpPr/>
          <p:nvPr/>
        </p:nvGrpSpPr>
        <p:grpSpPr bwMode="auto">
          <a:xfrm>
            <a:off x="783980" y="2538564"/>
            <a:ext cx="257993" cy="296500"/>
            <a:chOff x="1869165" y="2692908"/>
            <a:chExt cx="425450" cy="488950"/>
          </a:xfrm>
        </p:grpSpPr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AC5CEF87-EB54-4534-BFC2-0E4EB4E777D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id="{B48CC32A-8EC2-4582-BC4A-C228C3C474FD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11B9CC25-2EBD-4FB2-A328-56ABF59E2880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DB489681-7AFB-430E-BA5A-7DB5124FC6A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5291FBCA-E681-42EE-B12F-6AA8B96C0D1B}"/>
              </a:ext>
            </a:extLst>
          </p:cNvPr>
          <p:cNvGrpSpPr/>
          <p:nvPr/>
        </p:nvGrpSpPr>
        <p:grpSpPr bwMode="auto">
          <a:xfrm>
            <a:off x="781696" y="4347049"/>
            <a:ext cx="257993" cy="296500"/>
            <a:chOff x="1869165" y="2692908"/>
            <a:chExt cx="425450" cy="48895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F6BDEE39-5BB2-419C-80C4-2DBDCAF6E9C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36" name="object 19">
              <a:extLst>
                <a:ext uri="{FF2B5EF4-FFF2-40B4-BE49-F238E27FC236}">
                  <a16:creationId xmlns:a16="http://schemas.microsoft.com/office/drawing/2014/main" id="{838A7ED8-466B-4532-88F7-89E36E519557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7" name="object 20">
              <a:extLst>
                <a:ext uri="{FF2B5EF4-FFF2-40B4-BE49-F238E27FC236}">
                  <a16:creationId xmlns:a16="http://schemas.microsoft.com/office/drawing/2014/main" id="{FD2DBB6D-B7DC-473E-BA5C-5BB21EEC36D9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97755A8A-629A-4027-AF1C-8ABDA2C0275A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181733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46456586-4C1D-4A4C-9F62-7FD029BDD7D8}"/>
              </a:ext>
            </a:extLst>
          </p:cNvPr>
          <p:cNvSpPr txBox="1">
            <a:spLocks/>
          </p:cNvSpPr>
          <p:nvPr/>
        </p:nvSpPr>
        <p:spPr bwMode="auto">
          <a:xfrm>
            <a:off x="768633" y="477794"/>
            <a:ext cx="1113490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Ki veheti igénybe a KIFÜ HPC szolgáltatását?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A52566A4-27AD-4F01-9A55-99340DF1C018}"/>
              </a:ext>
            </a:extLst>
          </p:cNvPr>
          <p:cNvSpPr txBox="1"/>
          <p:nvPr/>
        </p:nvSpPr>
        <p:spPr bwMode="auto">
          <a:xfrm>
            <a:off x="1184624" y="1353684"/>
            <a:ext cx="10718916" cy="316479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Akadémiai oldalról: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bármely hazai felsőoktatási intézmény oktatója, kutatója, hallgatója (díjmentesen)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Az ELKH munkatársai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Főiskolai és egyetemi hallgatók esetében a témavezető adja be az igénylést és vállalja a felelősséget a hallgató munkájáért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PhD hallgatók önállóan igényelhetnek hozzáférést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Szerződéses keretek közt a KKV-k, nagyvállalatok valamint az állami- és közszféra szereplői</a:t>
            </a:r>
          </a:p>
        </p:txBody>
      </p:sp>
      <p:pic>
        <p:nvPicPr>
          <p:cNvPr id="32" name="Ábra 31" descr="Gyár">
            <a:extLst>
              <a:ext uri="{FF2B5EF4-FFF2-40B4-BE49-F238E27FC236}">
                <a16:creationId xmlns:a16="http://schemas.microsoft.com/office/drawing/2014/main" id="{B83FC0B2-63EA-4CDE-A057-0EE30B77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354" y="4098022"/>
            <a:ext cx="408801" cy="408801"/>
          </a:xfrm>
          <a:prstGeom prst="rect">
            <a:avLst/>
          </a:prstGeom>
        </p:spPr>
      </p:pic>
      <p:pic>
        <p:nvPicPr>
          <p:cNvPr id="33" name="Ábra 32" descr="Talársapka">
            <a:extLst>
              <a:ext uri="{FF2B5EF4-FFF2-40B4-BE49-F238E27FC236}">
                <a16:creationId xmlns:a16="http://schemas.microsoft.com/office/drawing/2014/main" id="{16B5FA75-997F-4E6E-AA4A-9BC2124B4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354" y="1361028"/>
            <a:ext cx="424089" cy="4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E7A53955-08F4-4C26-B759-6CB74940E266}"/>
              </a:ext>
            </a:extLst>
          </p:cNvPr>
          <p:cNvSpPr txBox="1">
            <a:spLocks/>
          </p:cNvSpPr>
          <p:nvPr/>
        </p:nvSpPr>
        <p:spPr bwMode="auto">
          <a:xfrm>
            <a:off x="768633" y="301972"/>
            <a:ext cx="10626868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Hasznos tanácsok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6687C941-A0ED-45B3-9532-F9608B603941}"/>
              </a:ext>
            </a:extLst>
          </p:cNvPr>
          <p:cNvSpPr txBox="1"/>
          <p:nvPr/>
        </p:nvSpPr>
        <p:spPr bwMode="auto">
          <a:xfrm>
            <a:off x="1184624" y="971298"/>
            <a:ext cx="10718916" cy="410235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Tudnunk kell, hogy mit szeretnénk csinálni:</a:t>
            </a:r>
          </a:p>
          <a:p>
            <a:pPr marL="479532" marR="3081" lvl="2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Világosan, tömören és célorientáltan megírt igénylések</a:t>
            </a:r>
          </a:p>
          <a:p>
            <a:pPr marL="479532" marR="3081" lvl="2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A hozzáértő bírálók fogják megvizsgálni az igényléseket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Támasszuk alá igényeinket:</a:t>
            </a:r>
          </a:p>
          <a:p>
            <a:pPr marL="479532" marR="3081" lvl="2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Előkészítő hozzáférés fontossága, benchmarkok előállítása</a:t>
            </a:r>
          </a:p>
          <a:p>
            <a:pPr marL="479532" marR="3081" lvl="2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Ne vállaljunk lehetetlent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Osszák meg velünk sikereiket:</a:t>
            </a:r>
          </a:p>
          <a:p>
            <a:pPr marL="479532" marR="3081" lvl="2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Az Önök eredményei a mi szolgáltatásunk minőségét is méri</a:t>
            </a:r>
          </a:p>
          <a:p>
            <a:pPr marL="479532" marR="3081" lvl="2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Köszönetnyilvánítás a KIFÜ-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</a:rPr>
              <a:t>nek</a:t>
            </a:r>
            <a:r>
              <a:rPr lang="hu-HU" sz="2001" spc="-3" dirty="0">
                <a:solidFill>
                  <a:srgbClr val="145B9E"/>
                </a:solidFill>
                <a:latin typeface="Arial"/>
              </a:rPr>
              <a:t>, ahogy minden más esetben is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73EF9CC9-9247-4709-9EDE-EA688727AAF6}"/>
              </a:ext>
            </a:extLst>
          </p:cNvPr>
          <p:cNvGrpSpPr/>
          <p:nvPr/>
        </p:nvGrpSpPr>
        <p:grpSpPr bwMode="auto">
          <a:xfrm>
            <a:off x="784564" y="1100990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6E32482A-946B-4728-8EF2-EEE43562C21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38192745-9B3E-4385-BF60-3A95F314EBFA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DA27023D-9006-49A6-9B73-08ECE90B918B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8D52A75E-93C9-4991-92F1-F518EFC57E84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488961BE-4E4B-4137-BE73-FC701F5195F0}"/>
              </a:ext>
            </a:extLst>
          </p:cNvPr>
          <p:cNvGrpSpPr/>
          <p:nvPr/>
        </p:nvGrpSpPr>
        <p:grpSpPr bwMode="auto">
          <a:xfrm>
            <a:off x="828057" y="2433912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63018D4B-716B-4319-B6CC-0D516BEB57A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777917C6-45E5-4BFE-9758-9CD7F207025A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F5AD46A4-373C-4872-B83A-698D59D4DA73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A622B959-4210-4EE4-A988-166E4EAD74B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2C7A6540-C969-4B46-8E03-49D6F196BDB8}"/>
              </a:ext>
            </a:extLst>
          </p:cNvPr>
          <p:cNvGrpSpPr/>
          <p:nvPr/>
        </p:nvGrpSpPr>
        <p:grpSpPr bwMode="auto">
          <a:xfrm>
            <a:off x="830838" y="3808019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687258CE-EA01-4EF5-B0BA-1233D0DA7E5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3FDC358A-5312-497D-8A19-D0E6C0E91F6C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9A3D2249-DD1C-4FAC-9A6A-782357EA5F68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A12C8A1B-16D1-491F-ADFA-A5A8D9C0AD5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241398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Tamás István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568325" y="2188101"/>
            <a:ext cx="5040313" cy="446087"/>
          </a:xfrm>
        </p:spPr>
        <p:txBody>
          <a:bodyPr>
            <a:normAutofit/>
          </a:bodyPr>
          <a:lstStyle/>
          <a:p>
            <a:r>
              <a:rPr lang="hu-HU" sz="1800" dirty="0"/>
              <a:t>HPC szakértő</a:t>
            </a:r>
          </a:p>
        </p:txBody>
      </p:sp>
    </p:spTree>
    <p:extLst>
      <p:ext uri="{BB962C8B-B14F-4D97-AF65-F5344CB8AC3E}">
        <p14:creationId xmlns:p14="http://schemas.microsoft.com/office/powerpoint/2010/main" val="392051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554E90B8-AC59-4CE2-8F0B-1C55392F3D9D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8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 HPC Portálról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6B8AA771-2ECC-433F-A039-C2A44F3B69EC}"/>
              </a:ext>
            </a:extLst>
          </p:cNvPr>
          <p:cNvSpPr txBox="1"/>
          <p:nvPr/>
        </p:nvSpPr>
        <p:spPr bwMode="auto">
          <a:xfrm>
            <a:off x="1175051" y="1432199"/>
            <a:ext cx="10923816" cy="271524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  <a:hlinkClick r:id="rId2"/>
              </a:rPr>
              <a:t>https://portal.hpc.kifu.hu</a:t>
            </a:r>
            <a:endParaRPr lang="hu-HU" sz="2001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464901" marR="3081" lvl="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EduID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azonosítás (intézményi adminisztrátorok tudnak segíteni)</a:t>
            </a:r>
          </a:p>
          <a:p>
            <a:pPr marL="464901" marR="3081" lvl="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Virtuális Befogadóintézmény (5 hónapig érvényes, majd hosszabbítani kell!)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Teljeskörű felhasználó és hozzáférés kezelés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Személyes adatok naprakészen tartása!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Portál hírek és a portál/e-mail értesítések!</a:t>
            </a:r>
            <a:endParaRPr lang="en-GB" sz="2001" dirty="0">
              <a:latin typeface="Arial"/>
              <a:cs typeface="Arial"/>
            </a:endParaRPr>
          </a:p>
        </p:txBody>
      </p: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3BDD6655-94C7-423C-A418-8F844EF8CC26}"/>
              </a:ext>
            </a:extLst>
          </p:cNvPr>
          <p:cNvGrpSpPr/>
          <p:nvPr/>
        </p:nvGrpSpPr>
        <p:grpSpPr bwMode="auto">
          <a:xfrm>
            <a:off x="768783" y="1545399"/>
            <a:ext cx="257993" cy="29650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0FBBB87E-908D-448E-A3FF-E6B56A97B04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804C329E-F9EA-47C8-A607-CE54B5342B3A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149F36BE-8E0D-4B9D-8CDE-B06366B3B7F4}"/>
                </a:ext>
              </a:extLst>
            </p:cNvPr>
            <p:cNvPicPr/>
            <p:nvPr/>
          </p:nvPicPr>
          <p:blipFill>
            <a:blip r:embed="rId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22209D9B-0757-46B9-AB6E-7F09CC12899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63" name="object 37">
            <a:extLst>
              <a:ext uri="{FF2B5EF4-FFF2-40B4-BE49-F238E27FC236}">
                <a16:creationId xmlns:a16="http://schemas.microsoft.com/office/drawing/2014/main" id="{573CEB72-7C6A-41AA-A5A0-97AC50B9303F}"/>
              </a:ext>
            </a:extLst>
          </p:cNvPr>
          <p:cNvGrpSpPr/>
          <p:nvPr/>
        </p:nvGrpSpPr>
        <p:grpSpPr bwMode="auto">
          <a:xfrm>
            <a:off x="768774" y="2895538"/>
            <a:ext cx="257993" cy="296500"/>
            <a:chOff x="1869165" y="5649921"/>
            <a:chExt cx="425450" cy="488950"/>
          </a:xfrm>
        </p:grpSpPr>
        <p:sp>
          <p:nvSpPr>
            <p:cNvPr id="64" name="object 38">
              <a:extLst>
                <a:ext uri="{FF2B5EF4-FFF2-40B4-BE49-F238E27FC236}">
                  <a16:creationId xmlns:a16="http://schemas.microsoft.com/office/drawing/2014/main" id="{E90CC337-0502-43E8-A127-F2EFE0E68FCA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5" name="object 39">
              <a:extLst>
                <a:ext uri="{FF2B5EF4-FFF2-40B4-BE49-F238E27FC236}">
                  <a16:creationId xmlns:a16="http://schemas.microsoft.com/office/drawing/2014/main" id="{B576FF7E-742A-4D5D-BBDC-A9BB02FE5A8A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66" name="object 40">
              <a:extLst>
                <a:ext uri="{FF2B5EF4-FFF2-40B4-BE49-F238E27FC236}">
                  <a16:creationId xmlns:a16="http://schemas.microsoft.com/office/drawing/2014/main" id="{7CE34C33-2EB2-44A6-BF37-6DDEA036370D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67" name="object 41">
              <a:extLst>
                <a:ext uri="{FF2B5EF4-FFF2-40B4-BE49-F238E27FC236}">
                  <a16:creationId xmlns:a16="http://schemas.microsoft.com/office/drawing/2014/main" id="{36B56C05-F6B8-4B36-81FA-69A445673286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pic>
        <p:nvPicPr>
          <p:cNvPr id="11" name="Ábra 10" descr="Figyelmeztetés">
            <a:extLst>
              <a:ext uri="{FF2B5EF4-FFF2-40B4-BE49-F238E27FC236}">
                <a16:creationId xmlns:a16="http://schemas.microsoft.com/office/drawing/2014/main" id="{19B6ECBB-AB59-4EB8-816D-A6B2C2DDFA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025" y="3305145"/>
            <a:ext cx="361465" cy="361465"/>
          </a:xfrm>
          <a:prstGeom prst="rect">
            <a:avLst/>
          </a:prstGeom>
        </p:spPr>
      </p:pic>
      <p:pic>
        <p:nvPicPr>
          <p:cNvPr id="89" name="Ábra 88" descr="Figyelmeztetés">
            <a:extLst>
              <a:ext uri="{FF2B5EF4-FFF2-40B4-BE49-F238E27FC236}">
                <a16:creationId xmlns:a16="http://schemas.microsoft.com/office/drawing/2014/main" id="{BA95576F-9096-466C-9C65-79958476AA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025" y="3773329"/>
            <a:ext cx="361465" cy="3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344325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Új lehetőségek a hozzáférésben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1175050" y="1071052"/>
            <a:ext cx="10940749" cy="410235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felhasználók számának dinamikus növekedése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Eltérő felhasználói igények megjelenése (akadémiai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vs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. KKV/ipari)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Szükséges mennyiségű automatizálás bevezetése a folyamatainkban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Elektronikus hozzáféréskezelés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Akadémiai felhasználók számára: előkészítő, hagyományos és oktatási célú hozzáférések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Peer-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rendszer bevezetése a hagyományos hozzáférés esetén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Elektronikus értékelési és beszámoltatási rendszer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Azonnali hozzáférés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Ipari/KKV partnerek számára: pilot és igényspecifikus erőforrás-és támogatás csomagok</a:t>
            </a:r>
          </a:p>
        </p:txBody>
      </p: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57C92DEA-8736-4C61-98CC-D2548DF8C2B9}"/>
              </a:ext>
            </a:extLst>
          </p:cNvPr>
          <p:cNvGrpSpPr/>
          <p:nvPr/>
        </p:nvGrpSpPr>
        <p:grpSpPr bwMode="auto">
          <a:xfrm>
            <a:off x="768783" y="1200743"/>
            <a:ext cx="257993" cy="29650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98E7C820-89C4-4D93-8776-5C8F6ACCE3D0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FFCA0C61-31A4-4F0D-A61F-C568E79F610D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30098EF1-7399-4C0B-8EDF-70C6F728C293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54B39603-386A-4CFB-BAE8-A7C9A0B8AF0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53" name="object 22">
            <a:extLst>
              <a:ext uri="{FF2B5EF4-FFF2-40B4-BE49-F238E27FC236}">
                <a16:creationId xmlns:a16="http://schemas.microsoft.com/office/drawing/2014/main" id="{32CBDE5C-7CF5-4847-A0DB-E1B87D456BA1}"/>
              </a:ext>
            </a:extLst>
          </p:cNvPr>
          <p:cNvGrpSpPr/>
          <p:nvPr/>
        </p:nvGrpSpPr>
        <p:grpSpPr bwMode="auto">
          <a:xfrm>
            <a:off x="768783" y="1649024"/>
            <a:ext cx="257993" cy="296500"/>
            <a:chOff x="1869165" y="3432159"/>
            <a:chExt cx="425450" cy="488950"/>
          </a:xfrm>
        </p:grpSpPr>
        <p:sp>
          <p:nvSpPr>
            <p:cNvPr id="54" name="object 23">
              <a:extLst>
                <a:ext uri="{FF2B5EF4-FFF2-40B4-BE49-F238E27FC236}">
                  <a16:creationId xmlns:a16="http://schemas.microsoft.com/office/drawing/2014/main" id="{6731E921-142A-49AD-BEE2-0C4CFDD32D69}"/>
                </a:ext>
              </a:extLst>
            </p:cNvPr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55" name="object 24">
              <a:extLst>
                <a:ext uri="{FF2B5EF4-FFF2-40B4-BE49-F238E27FC236}">
                  <a16:creationId xmlns:a16="http://schemas.microsoft.com/office/drawing/2014/main" id="{3E4E9CF1-A592-4AD8-B2A1-303903339879}"/>
                </a:ext>
              </a:extLst>
            </p:cNvPr>
            <p:cNvPicPr/>
            <p:nvPr/>
          </p:nvPicPr>
          <p:blipFill>
            <a:blip r:embed="rId4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56" name="object 25">
              <a:extLst>
                <a:ext uri="{FF2B5EF4-FFF2-40B4-BE49-F238E27FC236}">
                  <a16:creationId xmlns:a16="http://schemas.microsoft.com/office/drawing/2014/main" id="{FABC3397-0D5A-4ADB-A29C-6CAEF395D49A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57" name="object 26">
              <a:extLst>
                <a:ext uri="{FF2B5EF4-FFF2-40B4-BE49-F238E27FC236}">
                  <a16:creationId xmlns:a16="http://schemas.microsoft.com/office/drawing/2014/main" id="{693859E5-31D2-4922-93B7-D9B43727C5F4}"/>
                </a:ext>
              </a:extLst>
            </p:cNvPr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58" name="object 27">
            <a:extLst>
              <a:ext uri="{FF2B5EF4-FFF2-40B4-BE49-F238E27FC236}">
                <a16:creationId xmlns:a16="http://schemas.microsoft.com/office/drawing/2014/main" id="{6B6873FB-67D6-421A-A621-9197FC274E46}"/>
              </a:ext>
            </a:extLst>
          </p:cNvPr>
          <p:cNvGrpSpPr/>
          <p:nvPr/>
        </p:nvGrpSpPr>
        <p:grpSpPr bwMode="auto">
          <a:xfrm>
            <a:off x="768783" y="2097305"/>
            <a:ext cx="257993" cy="296500"/>
            <a:chOff x="1869165" y="4171409"/>
            <a:chExt cx="425450" cy="488950"/>
          </a:xfrm>
        </p:grpSpPr>
        <p:sp>
          <p:nvSpPr>
            <p:cNvPr id="59" name="object 28">
              <a:extLst>
                <a:ext uri="{FF2B5EF4-FFF2-40B4-BE49-F238E27FC236}">
                  <a16:creationId xmlns:a16="http://schemas.microsoft.com/office/drawing/2014/main" id="{C6B800CB-01AF-4EE0-807B-13FE0B8866DC}"/>
                </a:ext>
              </a:extLst>
            </p:cNvPr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0" name="object 29">
              <a:extLst>
                <a:ext uri="{FF2B5EF4-FFF2-40B4-BE49-F238E27FC236}">
                  <a16:creationId xmlns:a16="http://schemas.microsoft.com/office/drawing/2014/main" id="{FEE86307-2799-40C3-99FE-03E6620AAABB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61" name="object 30">
              <a:extLst>
                <a:ext uri="{FF2B5EF4-FFF2-40B4-BE49-F238E27FC236}">
                  <a16:creationId xmlns:a16="http://schemas.microsoft.com/office/drawing/2014/main" id="{DABA904E-EF0C-4592-A403-F78C04DA7584}"/>
                </a:ext>
              </a:extLst>
            </p:cNvPr>
            <p:cNvPicPr/>
            <p:nvPr/>
          </p:nvPicPr>
          <p:blipFill>
            <a:blip r:embed="rId7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62" name="object 31">
              <a:extLst>
                <a:ext uri="{FF2B5EF4-FFF2-40B4-BE49-F238E27FC236}">
                  <a16:creationId xmlns:a16="http://schemas.microsoft.com/office/drawing/2014/main" id="{C4F2F5A5-C2ED-4F1C-A0A0-107B4A69F2D1}"/>
                </a:ext>
              </a:extLst>
            </p:cNvPr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63" name="object 32">
            <a:extLst>
              <a:ext uri="{FF2B5EF4-FFF2-40B4-BE49-F238E27FC236}">
                <a16:creationId xmlns:a16="http://schemas.microsoft.com/office/drawing/2014/main" id="{1548B5EB-033A-4920-9D64-13742ED1681B}"/>
              </a:ext>
            </a:extLst>
          </p:cNvPr>
          <p:cNvGrpSpPr/>
          <p:nvPr/>
        </p:nvGrpSpPr>
        <p:grpSpPr bwMode="auto">
          <a:xfrm>
            <a:off x="768783" y="2545587"/>
            <a:ext cx="257993" cy="296500"/>
            <a:chOff x="1869165" y="4910670"/>
            <a:chExt cx="425450" cy="488950"/>
          </a:xfrm>
        </p:grpSpPr>
        <p:sp>
          <p:nvSpPr>
            <p:cNvPr id="64" name="object 33">
              <a:extLst>
                <a:ext uri="{FF2B5EF4-FFF2-40B4-BE49-F238E27FC236}">
                  <a16:creationId xmlns:a16="http://schemas.microsoft.com/office/drawing/2014/main" id="{F157A0EB-12A3-4A30-8F01-F202DB61F39F}"/>
                </a:ext>
              </a:extLst>
            </p:cNvPr>
            <p:cNvSpPr/>
            <p:nvPr/>
          </p:nvSpPr>
          <p:spPr bwMode="auto">
            <a:xfrm>
              <a:off x="2031653" y="498955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72"/>
                  </a:lnTo>
                  <a:lnTo>
                    <a:pt x="0" y="14826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26"/>
                  </a:lnTo>
                  <a:lnTo>
                    <a:pt x="19119" y="427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5" name="object 34">
              <a:extLst>
                <a:ext uri="{FF2B5EF4-FFF2-40B4-BE49-F238E27FC236}">
                  <a16:creationId xmlns:a16="http://schemas.microsoft.com/office/drawing/2014/main" id="{6E6454E3-8161-4C26-BFE0-71BF03CF0763}"/>
                </a:ext>
              </a:extLst>
            </p:cNvPr>
            <p:cNvPicPr/>
            <p:nvPr/>
          </p:nvPicPr>
          <p:blipFill>
            <a:blip r:embed="rId8"/>
            <a:stretch/>
          </p:blipFill>
          <p:spPr bwMode="auto">
            <a:xfrm>
              <a:off x="1945627" y="5068893"/>
              <a:ext cx="115787" cy="114708"/>
            </a:xfrm>
            <a:prstGeom prst="rect">
              <a:avLst/>
            </a:prstGeom>
          </p:spPr>
        </p:pic>
        <p:pic>
          <p:nvPicPr>
            <p:cNvPr id="66" name="object 35">
              <a:extLst>
                <a:ext uri="{FF2B5EF4-FFF2-40B4-BE49-F238E27FC236}">
                  <a16:creationId xmlns:a16="http://schemas.microsoft.com/office/drawing/2014/main" id="{AF7A1C8D-D08F-4C1D-BC96-CC9A9CE910EB}"/>
                </a:ext>
              </a:extLst>
            </p:cNvPr>
            <p:cNvPicPr/>
            <p:nvPr/>
          </p:nvPicPr>
          <p:blipFill>
            <a:blip r:embed="rId9"/>
            <a:stretch/>
          </p:blipFill>
          <p:spPr bwMode="auto">
            <a:xfrm>
              <a:off x="1945627" y="5205582"/>
              <a:ext cx="95585" cy="155793"/>
            </a:xfrm>
            <a:prstGeom prst="rect">
              <a:avLst/>
            </a:prstGeom>
          </p:spPr>
        </p:pic>
        <p:sp>
          <p:nvSpPr>
            <p:cNvPr id="67" name="object 36">
              <a:extLst>
                <a:ext uri="{FF2B5EF4-FFF2-40B4-BE49-F238E27FC236}">
                  <a16:creationId xmlns:a16="http://schemas.microsoft.com/office/drawing/2014/main" id="{D2B0B0F3-C9CD-49A5-97D3-A48FB0987842}"/>
                </a:ext>
              </a:extLst>
            </p:cNvPr>
            <p:cNvSpPr/>
            <p:nvPr/>
          </p:nvSpPr>
          <p:spPr bwMode="auto">
            <a:xfrm>
              <a:off x="1869160" y="4910676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51"/>
                  </a:lnTo>
                  <a:lnTo>
                    <a:pt x="317919" y="234251"/>
                  </a:lnTo>
                  <a:lnTo>
                    <a:pt x="312432" y="234251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694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463" y="36830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68" name="object 37">
            <a:extLst>
              <a:ext uri="{FF2B5EF4-FFF2-40B4-BE49-F238E27FC236}">
                <a16:creationId xmlns:a16="http://schemas.microsoft.com/office/drawing/2014/main" id="{E70A365D-D1D2-47B3-BCC0-7814D37317FB}"/>
              </a:ext>
            </a:extLst>
          </p:cNvPr>
          <p:cNvGrpSpPr/>
          <p:nvPr/>
        </p:nvGrpSpPr>
        <p:grpSpPr bwMode="auto">
          <a:xfrm>
            <a:off x="768783" y="2993868"/>
            <a:ext cx="257993" cy="296500"/>
            <a:chOff x="1869165" y="5649921"/>
            <a:chExt cx="425450" cy="488950"/>
          </a:xfrm>
        </p:grpSpPr>
        <p:sp>
          <p:nvSpPr>
            <p:cNvPr id="69" name="object 38">
              <a:extLst>
                <a:ext uri="{FF2B5EF4-FFF2-40B4-BE49-F238E27FC236}">
                  <a16:creationId xmlns:a16="http://schemas.microsoft.com/office/drawing/2014/main" id="{32FA9C6A-CAE8-42D9-87C0-320287ABD389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70" name="object 39">
              <a:extLst>
                <a:ext uri="{FF2B5EF4-FFF2-40B4-BE49-F238E27FC236}">
                  <a16:creationId xmlns:a16="http://schemas.microsoft.com/office/drawing/2014/main" id="{DE2706F5-4A70-409F-B5D3-C38BE4334826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71" name="object 40">
              <a:extLst>
                <a:ext uri="{FF2B5EF4-FFF2-40B4-BE49-F238E27FC236}">
                  <a16:creationId xmlns:a16="http://schemas.microsoft.com/office/drawing/2014/main" id="{478E42DF-552B-4346-AC07-B58D246ABE80}"/>
                </a:ext>
              </a:extLst>
            </p:cNvPr>
            <p:cNvPicPr/>
            <p:nvPr/>
          </p:nvPicPr>
          <p:blipFill>
            <a:blip r:embed="rId10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72" name="object 41">
              <a:extLst>
                <a:ext uri="{FF2B5EF4-FFF2-40B4-BE49-F238E27FC236}">
                  <a16:creationId xmlns:a16="http://schemas.microsoft.com/office/drawing/2014/main" id="{14637844-610D-433B-91AF-F57CC74EE4A6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83" name="object 37">
            <a:extLst>
              <a:ext uri="{FF2B5EF4-FFF2-40B4-BE49-F238E27FC236}">
                <a16:creationId xmlns:a16="http://schemas.microsoft.com/office/drawing/2014/main" id="{15B6078F-4256-4663-82CB-F57B98C0E575}"/>
              </a:ext>
            </a:extLst>
          </p:cNvPr>
          <p:cNvGrpSpPr/>
          <p:nvPr/>
        </p:nvGrpSpPr>
        <p:grpSpPr bwMode="auto">
          <a:xfrm>
            <a:off x="768774" y="4345151"/>
            <a:ext cx="257993" cy="296500"/>
            <a:chOff x="1869165" y="5649921"/>
            <a:chExt cx="425450" cy="488950"/>
          </a:xfrm>
        </p:grpSpPr>
        <p:sp>
          <p:nvSpPr>
            <p:cNvPr id="84" name="object 38">
              <a:extLst>
                <a:ext uri="{FF2B5EF4-FFF2-40B4-BE49-F238E27FC236}">
                  <a16:creationId xmlns:a16="http://schemas.microsoft.com/office/drawing/2014/main" id="{2DA9DC90-B3B6-441E-A9D5-72C94794A3F0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85" name="object 39">
              <a:extLst>
                <a:ext uri="{FF2B5EF4-FFF2-40B4-BE49-F238E27FC236}">
                  <a16:creationId xmlns:a16="http://schemas.microsoft.com/office/drawing/2014/main" id="{CE754D14-F2AB-470D-96E3-54701A43CBB5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86" name="object 40">
              <a:extLst>
                <a:ext uri="{FF2B5EF4-FFF2-40B4-BE49-F238E27FC236}">
                  <a16:creationId xmlns:a16="http://schemas.microsoft.com/office/drawing/2014/main" id="{0FDF9952-78A0-4832-A925-A4BB00CB130E}"/>
                </a:ext>
              </a:extLst>
            </p:cNvPr>
            <p:cNvPicPr/>
            <p:nvPr/>
          </p:nvPicPr>
          <p:blipFill>
            <a:blip r:embed="rId10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87" name="object 41">
              <a:extLst>
                <a:ext uri="{FF2B5EF4-FFF2-40B4-BE49-F238E27FC236}">
                  <a16:creationId xmlns:a16="http://schemas.microsoft.com/office/drawing/2014/main" id="{5F697EED-08D1-471C-971D-CCC684CC8A6D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34" name="object 37">
            <a:extLst>
              <a:ext uri="{FF2B5EF4-FFF2-40B4-BE49-F238E27FC236}">
                <a16:creationId xmlns:a16="http://schemas.microsoft.com/office/drawing/2014/main" id="{2B5781FF-B9C6-435F-805E-31C292A83116}"/>
              </a:ext>
            </a:extLst>
          </p:cNvPr>
          <p:cNvGrpSpPr/>
          <p:nvPr/>
        </p:nvGrpSpPr>
        <p:grpSpPr bwMode="auto">
          <a:xfrm>
            <a:off x="768771" y="4793433"/>
            <a:ext cx="257993" cy="296500"/>
            <a:chOff x="1869165" y="5649921"/>
            <a:chExt cx="425450" cy="488950"/>
          </a:xfrm>
        </p:grpSpPr>
        <p:sp>
          <p:nvSpPr>
            <p:cNvPr id="35" name="object 38">
              <a:extLst>
                <a:ext uri="{FF2B5EF4-FFF2-40B4-BE49-F238E27FC236}">
                  <a16:creationId xmlns:a16="http://schemas.microsoft.com/office/drawing/2014/main" id="{A09889C0-1F55-4608-9679-C0B24195ECC3}"/>
                </a:ext>
              </a:extLst>
            </p:cNvPr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36" name="object 39">
              <a:extLst>
                <a:ext uri="{FF2B5EF4-FFF2-40B4-BE49-F238E27FC236}">
                  <a16:creationId xmlns:a16="http://schemas.microsoft.com/office/drawing/2014/main" id="{21237491-A7BF-4C28-A901-37F173B8F7A7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37" name="object 40">
              <a:extLst>
                <a:ext uri="{FF2B5EF4-FFF2-40B4-BE49-F238E27FC236}">
                  <a16:creationId xmlns:a16="http://schemas.microsoft.com/office/drawing/2014/main" id="{5B1E09CD-94D6-4B45-AD9D-9ACFD2B0847A}"/>
                </a:ext>
              </a:extLst>
            </p:cNvPr>
            <p:cNvPicPr/>
            <p:nvPr/>
          </p:nvPicPr>
          <p:blipFill>
            <a:blip r:embed="rId10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38" name="object 41">
              <a:extLst>
                <a:ext uri="{FF2B5EF4-FFF2-40B4-BE49-F238E27FC236}">
                  <a16:creationId xmlns:a16="http://schemas.microsoft.com/office/drawing/2014/main" id="{FA369EEA-82D6-4EB5-BD9B-843A635B0FA1}"/>
                </a:ext>
              </a:extLst>
            </p:cNvPr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24375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5210C87B-9864-4701-B64D-22BD324A66C4}"/>
              </a:ext>
            </a:extLst>
          </p:cNvPr>
          <p:cNvSpPr txBox="1">
            <a:spLocks/>
          </p:cNvSpPr>
          <p:nvPr/>
        </p:nvSpPr>
        <p:spPr bwMode="auto">
          <a:xfrm>
            <a:off x="594120" y="301408"/>
            <a:ext cx="1125074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Hozzáférési lehetőségek bemutatása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B503ED7B-A130-4F08-9023-F02945041B90}"/>
              </a:ext>
            </a:extLst>
          </p:cNvPr>
          <p:cNvSpPr txBox="1"/>
          <p:nvPr/>
        </p:nvSpPr>
        <p:spPr bwMode="auto">
          <a:xfrm>
            <a:off x="1074442" y="1069238"/>
            <a:ext cx="5141482" cy="362716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b="1" spc="-3" dirty="0">
                <a:solidFill>
                  <a:srgbClr val="145B9E"/>
                </a:solidFill>
                <a:latin typeface="Arial"/>
                <a:cs typeface="Arial"/>
              </a:rPr>
              <a:t>Előkészítő projekt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Folyamatos beküldés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Legfeljebb 1 projekt/év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90 vagy 180 nap időtartamra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Nincs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, csak technikai ellenőrzés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Előre definiált erőforráscsomagok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Tapasztalatgyűjtés +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benchmarkolás</a:t>
            </a:r>
            <a:endParaRPr lang="hu-HU" sz="2001" spc="-3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34EF2E4A-614E-4AD6-8821-1FB2BCAF7AF3}"/>
              </a:ext>
            </a:extLst>
          </p:cNvPr>
          <p:cNvGrpSpPr/>
          <p:nvPr/>
        </p:nvGrpSpPr>
        <p:grpSpPr bwMode="auto">
          <a:xfrm>
            <a:off x="662789" y="1188164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2F10246A-6F16-4CD0-BE0E-5018AA1ABB0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0A56A843-0F51-458E-9A2F-48D9900C2389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746CA2C1-C981-4C13-B1E1-A839607A3745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FBF55860-3F50-4FE6-AE1F-A43CEA9358B4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sp>
        <p:nvSpPr>
          <p:cNvPr id="9" name="object 16">
            <a:extLst>
              <a:ext uri="{FF2B5EF4-FFF2-40B4-BE49-F238E27FC236}">
                <a16:creationId xmlns:a16="http://schemas.microsoft.com/office/drawing/2014/main" id="{0819C6B7-55FA-4FC0-98FF-88E9985295C8}"/>
              </a:ext>
            </a:extLst>
          </p:cNvPr>
          <p:cNvSpPr txBox="1"/>
          <p:nvPr/>
        </p:nvSpPr>
        <p:spPr bwMode="auto">
          <a:xfrm>
            <a:off x="6357995" y="1065845"/>
            <a:ext cx="5763873" cy="407671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b="1" spc="-3" dirty="0">
                <a:solidFill>
                  <a:srgbClr val="145B9E"/>
                </a:solidFill>
                <a:latin typeface="Arial"/>
                <a:cs typeface="Arial"/>
              </a:rPr>
              <a:t>Hagyományos projekt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Folyamatos beküldés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Évente 4 bírálati ciklus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Legfeljebb 4 évre + 2 x 1 év hosszabbítás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Peer-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bírálat (tudományos + technikai szempontok alapján)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Jelentős erőforrásokhoz lehet jutni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Főként éles futtatásokra, több éves projektekre</a:t>
            </a:r>
          </a:p>
        </p:txBody>
      </p:sp>
      <p:grpSp>
        <p:nvGrpSpPr>
          <p:cNvPr id="10" name="object 17">
            <a:extLst>
              <a:ext uri="{FF2B5EF4-FFF2-40B4-BE49-F238E27FC236}">
                <a16:creationId xmlns:a16="http://schemas.microsoft.com/office/drawing/2014/main" id="{2C70FDC3-35ED-498D-BD37-2011FFE17218}"/>
              </a:ext>
            </a:extLst>
          </p:cNvPr>
          <p:cNvGrpSpPr/>
          <p:nvPr/>
        </p:nvGrpSpPr>
        <p:grpSpPr bwMode="auto">
          <a:xfrm>
            <a:off x="5957933" y="1188161"/>
            <a:ext cx="257993" cy="296500"/>
            <a:chOff x="1869165" y="2692908"/>
            <a:chExt cx="425450" cy="48895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72A45D9D-5C15-4B31-96FF-B1D2DA6A455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EBD53850-25FB-43C8-95D6-274BA617E925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3" name="object 20">
              <a:extLst>
                <a:ext uri="{FF2B5EF4-FFF2-40B4-BE49-F238E27FC236}">
                  <a16:creationId xmlns:a16="http://schemas.microsoft.com/office/drawing/2014/main" id="{184FC5B2-A441-47F7-8180-BA17FE9948BF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CCD2767F-2404-4AA6-A685-A73D00BB109A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155522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6">
            <a:extLst>
              <a:ext uri="{FF2B5EF4-FFF2-40B4-BE49-F238E27FC236}">
                <a16:creationId xmlns:a16="http://schemas.microsoft.com/office/drawing/2014/main" id="{157E47AC-79AF-4FC0-8B73-40F7DFB8E454}"/>
              </a:ext>
            </a:extLst>
          </p:cNvPr>
          <p:cNvSpPr txBox="1"/>
          <p:nvPr/>
        </p:nvSpPr>
        <p:spPr bwMode="auto">
          <a:xfrm>
            <a:off x="1051994" y="1282967"/>
            <a:ext cx="5141482" cy="360151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b="1" spc="-3" dirty="0">
                <a:solidFill>
                  <a:srgbClr val="145B9E"/>
                </a:solidFill>
                <a:latin typeface="Arial"/>
                <a:cs typeface="Arial"/>
              </a:rPr>
              <a:t>Oktatási célú hozzáférés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Szemeszterek kezdetén igényelhető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Hallgatók bevonása az éles HPC környezet használatába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Tantárgyi tematika alapján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Oktató felügyelete mellett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Előre definiált időpontokban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Véges erőforrás biztosítása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D832D37B-9302-43BD-A660-AE88D49A2011}"/>
              </a:ext>
            </a:extLst>
          </p:cNvPr>
          <p:cNvGrpSpPr/>
          <p:nvPr/>
        </p:nvGrpSpPr>
        <p:grpSpPr bwMode="auto">
          <a:xfrm>
            <a:off x="651933" y="1412658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6BC6474D-1B94-46A9-B392-93E3EF9CF2E9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E0A3C1BD-C4F2-4C65-92D1-5AC1A5AFA61D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66450739-8C36-408F-B8A3-1BFE8BA7EBBD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7E000B59-C427-4CB8-A59E-E2F051B0579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sp>
        <p:nvSpPr>
          <p:cNvPr id="9" name="object 16">
            <a:extLst>
              <a:ext uri="{FF2B5EF4-FFF2-40B4-BE49-F238E27FC236}">
                <a16:creationId xmlns:a16="http://schemas.microsoft.com/office/drawing/2014/main" id="{7B0C42C5-9647-4D59-BC1E-0629CE276341}"/>
              </a:ext>
            </a:extLst>
          </p:cNvPr>
          <p:cNvSpPr txBox="1"/>
          <p:nvPr/>
        </p:nvSpPr>
        <p:spPr bwMode="auto">
          <a:xfrm>
            <a:off x="6335547" y="1257319"/>
            <a:ext cx="5763873" cy="362716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b="1" spc="-3" dirty="0">
                <a:solidFill>
                  <a:srgbClr val="145B9E"/>
                </a:solidFill>
                <a:latin typeface="Arial"/>
                <a:cs typeface="Arial"/>
              </a:rPr>
              <a:t>Azonnali hozzáférés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Kizárólag különleges esetekben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Bárki lehet a kérelmező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felhasználó igényli, az adminisztrátor jóváhagyja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Az év bármelyik szakaszában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Nincs korlátozás erőforrások tekintetében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Nincs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, csak technikai ellenőrzés</a:t>
            </a:r>
          </a:p>
        </p:txBody>
      </p:sp>
      <p:grpSp>
        <p:nvGrpSpPr>
          <p:cNvPr id="10" name="object 17">
            <a:extLst>
              <a:ext uri="{FF2B5EF4-FFF2-40B4-BE49-F238E27FC236}">
                <a16:creationId xmlns:a16="http://schemas.microsoft.com/office/drawing/2014/main" id="{F4A2AB76-A323-491D-AB16-53BB221D645A}"/>
              </a:ext>
            </a:extLst>
          </p:cNvPr>
          <p:cNvGrpSpPr/>
          <p:nvPr/>
        </p:nvGrpSpPr>
        <p:grpSpPr bwMode="auto">
          <a:xfrm>
            <a:off x="5935483" y="1367444"/>
            <a:ext cx="257993" cy="296500"/>
            <a:chOff x="1869165" y="2692908"/>
            <a:chExt cx="425450" cy="48895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A4DF16FC-0AF6-4CAC-A1D6-D71B270C311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1206CE15-4228-4CB2-936E-AB7FDC25B3AE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3" name="object 20">
              <a:extLst>
                <a:ext uri="{FF2B5EF4-FFF2-40B4-BE49-F238E27FC236}">
                  <a16:creationId xmlns:a16="http://schemas.microsoft.com/office/drawing/2014/main" id="{246C1250-A65F-49A4-9919-D1929DEBA336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0C3E9409-9701-47C1-993E-2D7B52AB36E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430CCB8E-C14A-4A03-A00D-427743A6078C}"/>
              </a:ext>
            </a:extLst>
          </p:cNvPr>
          <p:cNvSpPr txBox="1">
            <a:spLocks/>
          </p:cNvSpPr>
          <p:nvPr/>
        </p:nvSpPr>
        <p:spPr bwMode="auto">
          <a:xfrm>
            <a:off x="594120" y="301408"/>
            <a:ext cx="1125074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Hozzáférési lehetőségek bemutatása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26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3004436A-EF58-48D0-8311-9D17B86E9165}"/>
              </a:ext>
            </a:extLst>
          </p:cNvPr>
          <p:cNvSpPr txBox="1">
            <a:spLocks/>
          </p:cNvSpPr>
          <p:nvPr/>
        </p:nvSpPr>
        <p:spPr bwMode="auto">
          <a:xfrm>
            <a:off x="594120" y="308871"/>
            <a:ext cx="10690868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Előkészítő célú hozzáférés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EF62A346-2056-454D-B873-D830FB4CFCD7}"/>
              </a:ext>
            </a:extLst>
          </p:cNvPr>
          <p:cNvSpPr txBox="1"/>
          <p:nvPr/>
        </p:nvSpPr>
        <p:spPr bwMode="auto">
          <a:xfrm>
            <a:off x="995527" y="1005136"/>
            <a:ext cx="10872764" cy="410235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Online formanyomtatvány kitöltése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Részletes tudományos leírás adható, de nem elvárás. Peer-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review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nincs.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90 vagy 180 napos élettartam, 1 projekt/év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Erőforráscsomagok: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1.) 100 GB tárhely, 5000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), 1000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. 4 GPU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2.) 250 GB tárhely, 25000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), 2500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. 4 GPU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3.) 500 GB tárhely, 50000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(CPU-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), 5000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CPUh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(GPU-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only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),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max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. 8 GPU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Hagyományos projekt kérhető a lezárás előtt is!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</a:rPr>
              <a:t>Tapasztalatgyűjtés, benchmarkok elkészítése, felkészülés a hagyományos projektre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39F47719-9B30-40DA-9718-26D80E4C45E3}"/>
              </a:ext>
            </a:extLst>
          </p:cNvPr>
          <p:cNvGrpSpPr/>
          <p:nvPr/>
        </p:nvGrpSpPr>
        <p:grpSpPr bwMode="auto">
          <a:xfrm>
            <a:off x="595466" y="1134828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A8C9B61F-5388-40E3-915B-7EA86260DAE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B26F8963-9D96-494F-814A-AFE3703B39BD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066788B9-D39B-4570-BE06-AECEE0F38A18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50FD90D1-79E4-490F-90E1-D4A0CA332CE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E2E004DA-4230-443F-8F26-9DB7A77D981C}"/>
              </a:ext>
            </a:extLst>
          </p:cNvPr>
          <p:cNvGrpSpPr/>
          <p:nvPr/>
        </p:nvGrpSpPr>
        <p:grpSpPr bwMode="auto">
          <a:xfrm>
            <a:off x="606537" y="1540680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92228287-7458-4B93-A0B5-02451D829A7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9E3443E3-4B67-495E-93E6-3E4E1F36118D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0702C755-A5BB-45F3-87F8-439AA52FCFF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B96230D1-842D-4B36-A36E-D7D4E5E8F2B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8C3BACF9-DD8F-479F-92D9-2D7C6765F8C5}"/>
              </a:ext>
            </a:extLst>
          </p:cNvPr>
          <p:cNvGrpSpPr/>
          <p:nvPr/>
        </p:nvGrpSpPr>
        <p:grpSpPr bwMode="auto">
          <a:xfrm>
            <a:off x="594120" y="1980700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51808C34-8540-45A0-945F-23CA4FDBA24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9122549F-E4B8-4B33-BF8D-82A203E51A63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97D5310F-C677-4D1A-AC43-7B48E522ED33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54853A6B-E3EC-4A65-91B1-21CC8411A043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6889A6D0-F362-4FA1-9E5A-C419945671D1}"/>
              </a:ext>
            </a:extLst>
          </p:cNvPr>
          <p:cNvGrpSpPr/>
          <p:nvPr/>
        </p:nvGrpSpPr>
        <p:grpSpPr bwMode="auto">
          <a:xfrm>
            <a:off x="606534" y="2422341"/>
            <a:ext cx="257993" cy="296500"/>
            <a:chOff x="1869165" y="2692908"/>
            <a:chExt cx="425450" cy="48895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53F26B4F-FFCB-4C4B-BA8A-491C0494ECB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0D55DA1C-4633-4A7A-881C-29E28E799F6F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CA215D8B-6319-44C9-8941-3F144078E73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2F3E1CC9-927A-4AB5-B9BE-8000C81E6484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24" name="object 17">
            <a:extLst>
              <a:ext uri="{FF2B5EF4-FFF2-40B4-BE49-F238E27FC236}">
                <a16:creationId xmlns:a16="http://schemas.microsoft.com/office/drawing/2014/main" id="{51806958-07A8-4D0B-AC90-638E63564A73}"/>
              </a:ext>
            </a:extLst>
          </p:cNvPr>
          <p:cNvGrpSpPr/>
          <p:nvPr/>
        </p:nvGrpSpPr>
        <p:grpSpPr bwMode="auto">
          <a:xfrm>
            <a:off x="606531" y="4289225"/>
            <a:ext cx="257993" cy="296500"/>
            <a:chOff x="1869165" y="2692908"/>
            <a:chExt cx="425450" cy="488950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5E3EBA41-3F1A-4772-AA17-89D6D5C473D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C9A53100-F7C3-4DB6-B528-07E3DDEC6749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7" name="object 20">
              <a:extLst>
                <a:ext uri="{FF2B5EF4-FFF2-40B4-BE49-F238E27FC236}">
                  <a16:creationId xmlns:a16="http://schemas.microsoft.com/office/drawing/2014/main" id="{3270CC53-4D73-426C-977A-B4B7913B7788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8084D4A8-3E01-4A46-890D-80EF1DD2EF14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29" name="object 17">
            <a:extLst>
              <a:ext uri="{FF2B5EF4-FFF2-40B4-BE49-F238E27FC236}">
                <a16:creationId xmlns:a16="http://schemas.microsoft.com/office/drawing/2014/main" id="{680FE895-85E0-4E3D-8D5B-2A2CAF21ADA5}"/>
              </a:ext>
            </a:extLst>
          </p:cNvPr>
          <p:cNvGrpSpPr/>
          <p:nvPr/>
        </p:nvGrpSpPr>
        <p:grpSpPr bwMode="auto">
          <a:xfrm>
            <a:off x="606527" y="4716875"/>
            <a:ext cx="257993" cy="296500"/>
            <a:chOff x="1869165" y="2692908"/>
            <a:chExt cx="425450" cy="488950"/>
          </a:xfrm>
        </p:grpSpPr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A0EC3FE1-706E-4A7D-92F4-B85773FA051C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31" name="object 19">
              <a:extLst>
                <a:ext uri="{FF2B5EF4-FFF2-40B4-BE49-F238E27FC236}">
                  <a16:creationId xmlns:a16="http://schemas.microsoft.com/office/drawing/2014/main" id="{17B83AAE-DDB6-4C8F-AE5F-02CCE0818A08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29C7E32C-973C-4E2B-AD51-FE44A09CF644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C3D01FD4-AB1D-4BE8-839A-003B59EFA14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296267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76B99CBB-84FB-4704-BE24-D9B1152E3C36}"/>
              </a:ext>
            </a:extLst>
          </p:cNvPr>
          <p:cNvSpPr txBox="1">
            <a:spLocks/>
          </p:cNvSpPr>
          <p:nvPr/>
        </p:nvSpPr>
        <p:spPr bwMode="auto">
          <a:xfrm>
            <a:off x="681302" y="321600"/>
            <a:ext cx="11070431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Hagyományos hozzáférés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0A012005-DBA8-435B-9AA3-532A600FADC4}"/>
              </a:ext>
            </a:extLst>
          </p:cNvPr>
          <p:cNvSpPr txBox="1"/>
          <p:nvPr/>
        </p:nvSpPr>
        <p:spPr bwMode="auto">
          <a:xfrm>
            <a:off x="1128097" y="1071051"/>
            <a:ext cx="10238593" cy="363453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Folyamatos beadás, negyedévente élesítés (január, április, július, október)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Legfeljebb 4 évre + 2 x 1 év bővítés kérhető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4 fő rész: általános adatok, </a:t>
            </a:r>
            <a:r>
              <a:rPr lang="hu-HU" sz="2001" u="sng" spc="-3" dirty="0">
                <a:solidFill>
                  <a:srgbClr val="145B9E"/>
                </a:solidFill>
                <a:latin typeface="Arial"/>
                <a:cs typeface="Arial"/>
              </a:rPr>
              <a:t>tudományos leírás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2001" u="sng" spc="-3" dirty="0">
                <a:solidFill>
                  <a:srgbClr val="145B9E"/>
                </a:solidFill>
                <a:latin typeface="Arial"/>
                <a:cs typeface="Arial"/>
              </a:rPr>
              <a:t>technikai leírás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, összefoglaló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u="sng" spc="-3" dirty="0">
                <a:solidFill>
                  <a:srgbClr val="145B9E"/>
                </a:solidFill>
                <a:latin typeface="Arial"/>
                <a:cs typeface="Arial"/>
              </a:rPr>
              <a:t>Tudományos leírás: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peer-review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 külső szakértőink bevonásával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kötelező mezők: rövid leírás, a kutatás hátterének ismertetése, részletes leírás, várható kimenetel (tud. eredmények, publikációk)</a:t>
            </a:r>
          </a:p>
          <a:p>
            <a:pPr marL="562193" marR="3081" lvl="1" indent="-277246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Max. 20 pont, 60 % felett a tudományos bírálaton sikeresen átment</a:t>
            </a:r>
            <a:endParaRPr lang="hu-HU" sz="1092" dirty="0"/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BCCF60A1-8286-424E-BA6A-54A1C82FF8C7}"/>
              </a:ext>
            </a:extLst>
          </p:cNvPr>
          <p:cNvGrpSpPr/>
          <p:nvPr/>
        </p:nvGrpSpPr>
        <p:grpSpPr bwMode="auto">
          <a:xfrm>
            <a:off x="728036" y="1200743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EA6FFFAC-3FA0-4108-B38C-07D780EB977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6FDC3961-1A7A-483F-B96F-793129CDBC46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2128BD31-C7B2-4029-BA24-D3A029452E8F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110577F7-F324-4559-B2CC-9406CD90EEA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E0CB7A38-4195-4546-A047-70AEAF3275E9}"/>
              </a:ext>
            </a:extLst>
          </p:cNvPr>
          <p:cNvGrpSpPr/>
          <p:nvPr/>
        </p:nvGrpSpPr>
        <p:grpSpPr bwMode="auto">
          <a:xfrm>
            <a:off x="728036" y="1632935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6E77C706-D1B2-479A-A552-26B70DD2E16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0AD38F74-36B1-4225-BE80-421C9D70F468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E2A03480-FF68-4B5E-B0BB-730F5589A8A8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6359D03E-65CB-422B-8620-F3D748610823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44A7F985-3003-49F7-9071-41E29983B823}"/>
              </a:ext>
            </a:extLst>
          </p:cNvPr>
          <p:cNvGrpSpPr/>
          <p:nvPr/>
        </p:nvGrpSpPr>
        <p:grpSpPr bwMode="auto">
          <a:xfrm>
            <a:off x="728036" y="2065127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7686D25A-4422-4547-8D2E-9E0DFA51E4F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70DD26DB-5D1E-47F0-83D6-DDC118E693EB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2BA299D6-C379-45D1-99D8-B74C0D63207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88036B1F-EC17-489C-87D7-887FF35AD38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140190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BA3FB824-1130-42E5-84C4-7F56A82D14EE}"/>
              </a:ext>
            </a:extLst>
          </p:cNvPr>
          <p:cNvSpPr txBox="1">
            <a:spLocks/>
          </p:cNvSpPr>
          <p:nvPr/>
        </p:nvSpPr>
        <p:spPr bwMode="auto">
          <a:xfrm>
            <a:off x="681302" y="286601"/>
            <a:ext cx="11070431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Hagyományos hozzáférés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1B5BCBE0-009E-4988-8330-30950867C857}"/>
              </a:ext>
            </a:extLst>
          </p:cNvPr>
          <p:cNvSpPr txBox="1"/>
          <p:nvPr/>
        </p:nvSpPr>
        <p:spPr bwMode="auto">
          <a:xfrm>
            <a:off x="1128097" y="971299"/>
            <a:ext cx="10792970" cy="410973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u="sng" spc="-3" dirty="0">
                <a:solidFill>
                  <a:srgbClr val="145B9E"/>
                </a:solidFill>
                <a:latin typeface="Arial"/>
                <a:cs typeface="Arial"/>
              </a:rPr>
              <a:t>Technikai leírás: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technikai bírálatot a KIFÜ HPC CC munkatársai végzik</a:t>
            </a:r>
            <a:endParaRPr lang="hu-HU" sz="2001" u="sng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Az alkalmazott szoftveres háttér (erőforrás használat)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Job (feladat) csoportok definiálása 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(csoportok, hasonló feladatok száma csoportonként,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átl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. futásidők, 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átl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. erőforrásigények)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végső erőforrásigény a fenti információk alapján számítódik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Munkapartíció definiálása és a kért erőforrások elosztása a partíciók között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Az elnyerhető erőforrás mennyisége elérheti a több millió CPU (</a:t>
            </a:r>
            <a:r>
              <a:rPr lang="hu-HU" sz="2001" spc="-3" dirty="0" err="1">
                <a:solidFill>
                  <a:srgbClr val="145B9E"/>
                </a:solidFill>
                <a:latin typeface="Arial"/>
                <a:cs typeface="Arial"/>
              </a:rPr>
              <a:t>core</a:t>
            </a: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) órát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Max. 20 pont, 60 % felett a technikai bírálaton sikeresen átment</a:t>
            </a:r>
            <a:endParaRPr lang="hu-HU" sz="1092" dirty="0"/>
          </a:p>
        </p:txBody>
      </p:sp>
    </p:spTree>
    <p:extLst>
      <p:ext uri="{BB962C8B-B14F-4D97-AF65-F5344CB8AC3E}">
        <p14:creationId xmlns:p14="http://schemas.microsoft.com/office/powerpoint/2010/main" val="162346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9BDA9236-845B-4C4A-8014-E22C6BF77942}"/>
              </a:ext>
            </a:extLst>
          </p:cNvPr>
          <p:cNvSpPr txBox="1">
            <a:spLocks/>
          </p:cNvSpPr>
          <p:nvPr/>
        </p:nvSpPr>
        <p:spPr bwMode="auto">
          <a:xfrm>
            <a:off x="681302" y="477794"/>
            <a:ext cx="11070431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Hagyományos hozzáférés</a:t>
            </a:r>
            <a:endParaRPr lang="hu-HU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91DF9AB7-9CD0-4ACB-8712-92C32D538533}"/>
              </a:ext>
            </a:extLst>
          </p:cNvPr>
          <p:cNvSpPr txBox="1"/>
          <p:nvPr/>
        </p:nvSpPr>
        <p:spPr bwMode="auto">
          <a:xfrm>
            <a:off x="1128097" y="1677880"/>
            <a:ext cx="10238593" cy="224005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bírálat bármely adatlapja menthető és folytatható később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technikai bírálat a tudományos bírálat után következik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Mindkét bírálat sikeressége után az igénylőnek alá kell írnia a végső dokumentumot</a:t>
            </a:r>
          </a:p>
          <a:p>
            <a:pPr marL="7701" marR="3081">
              <a:lnSpc>
                <a:spcPct val="145700"/>
              </a:lnSpc>
              <a:spcBef>
                <a:spcPts val="61"/>
              </a:spcBef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A beérkező igénylések számától és a kért erőforrások mennyiségétől függően az esedékes negyedévben indul</a:t>
            </a:r>
          </a:p>
        </p:txBody>
      </p:sp>
      <p:grpSp>
        <p:nvGrpSpPr>
          <p:cNvPr id="4" name="object 17">
            <a:extLst>
              <a:ext uri="{FF2B5EF4-FFF2-40B4-BE49-F238E27FC236}">
                <a16:creationId xmlns:a16="http://schemas.microsoft.com/office/drawing/2014/main" id="{3D13D3E1-5092-4C9E-8F2B-AB8822363C91}"/>
              </a:ext>
            </a:extLst>
          </p:cNvPr>
          <p:cNvGrpSpPr/>
          <p:nvPr/>
        </p:nvGrpSpPr>
        <p:grpSpPr bwMode="auto">
          <a:xfrm>
            <a:off x="728036" y="1807572"/>
            <a:ext cx="257993" cy="296500"/>
            <a:chOff x="1869165" y="2692908"/>
            <a:chExt cx="425450" cy="488950"/>
          </a:xfrm>
        </p:grpSpPr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2EBD0077-DD23-4F1F-A5F1-CA037A703AD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55110EF4-6B4A-4300-8024-5F8D86F32F2D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1792A7C6-2C2B-4F3F-B4C0-C41401FA3DE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E0882C3D-2E02-4D1C-ADDB-E430E2A7E50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9" name="object 17">
            <a:extLst>
              <a:ext uri="{FF2B5EF4-FFF2-40B4-BE49-F238E27FC236}">
                <a16:creationId xmlns:a16="http://schemas.microsoft.com/office/drawing/2014/main" id="{AD4A5A6A-1615-4729-A1D0-09F1A5FD3A59}"/>
              </a:ext>
            </a:extLst>
          </p:cNvPr>
          <p:cNvGrpSpPr/>
          <p:nvPr/>
        </p:nvGrpSpPr>
        <p:grpSpPr bwMode="auto">
          <a:xfrm>
            <a:off x="728036" y="2239764"/>
            <a:ext cx="257993" cy="296500"/>
            <a:chOff x="1869165" y="2692908"/>
            <a:chExt cx="425450" cy="48895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D707DDA8-DD98-48E1-A789-27E3456353A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FF737D36-FA1E-45BA-BAB7-E4A5BADCEC11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B1471A2F-CD63-4BF8-BE60-F468D15A87D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74A7EE5C-48F0-4C65-AF6E-58F22248511B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F1FF83A0-4CB4-44A8-9CBB-2327BF602961}"/>
              </a:ext>
            </a:extLst>
          </p:cNvPr>
          <p:cNvGrpSpPr/>
          <p:nvPr/>
        </p:nvGrpSpPr>
        <p:grpSpPr bwMode="auto">
          <a:xfrm>
            <a:off x="728036" y="2671956"/>
            <a:ext cx="257993" cy="296500"/>
            <a:chOff x="1869165" y="2692908"/>
            <a:chExt cx="425450" cy="488950"/>
          </a:xfrm>
        </p:grpSpPr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A7F0BCD0-2AFF-4C31-8995-DF29F2B5806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5AF1A024-E547-476B-992A-8DCDC46438B3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A45B68F8-51CF-4C7F-BBEA-6FA97698ADF8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ED03E29E-4DE3-4B50-B6FF-09C1281146E3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C5863414-B990-443A-A4E0-46DA7AD0FD6C}"/>
              </a:ext>
            </a:extLst>
          </p:cNvPr>
          <p:cNvGrpSpPr/>
          <p:nvPr/>
        </p:nvGrpSpPr>
        <p:grpSpPr bwMode="auto">
          <a:xfrm>
            <a:off x="725117" y="3138653"/>
            <a:ext cx="257993" cy="296500"/>
            <a:chOff x="1869165" y="2692908"/>
            <a:chExt cx="425450" cy="48895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45569B28-1E73-4C09-A7A2-2705AA81749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A6FB469B-5BE5-4A7F-BD16-86B82E7D67E5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71939100-8065-48B9-873E-9AC0346FA0AB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C6A19482-E355-43B0-990F-BC0E8902883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1798559828"/>
      </p:ext>
    </p:extLst>
  </p:cSld>
  <p:clrMapOvr>
    <a:masterClrMapping/>
  </p:clrMapOvr>
</p:sld>
</file>

<file path=ppt/theme/theme1.xml><?xml version="1.0" encoding="utf-8"?>
<a:theme xmlns:a="http://schemas.openxmlformats.org/drawingml/2006/main" name="2_H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H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885</Words>
  <Application>Microsoft Office PowerPoint</Application>
  <PresentationFormat>Szélesvásznú</PresentationFormat>
  <Paragraphs>129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2_HPC</vt:lpstr>
      <vt:lpstr>Egyéni tervezés</vt:lpstr>
      <vt:lpstr>1_HPC</vt:lpstr>
      <vt:lpstr>3_HPC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KIFU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Kancsár Mónika</dc:creator>
  <cp:lastModifiedBy>István Tamás</cp:lastModifiedBy>
  <cp:revision>73</cp:revision>
  <dcterms:created xsi:type="dcterms:W3CDTF">2022-11-14T15:39:30Z</dcterms:created>
  <dcterms:modified xsi:type="dcterms:W3CDTF">2023-05-08T16:49:08Z</dcterms:modified>
</cp:coreProperties>
</file>