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684" r:id="rId2"/>
    <p:sldMasterId id="2147483696" r:id="rId3"/>
    <p:sldMasterId id="2147483699" r:id="rId4"/>
  </p:sldMasterIdLst>
  <p:sldIdLst>
    <p:sldId id="259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258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7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793B-BC2C-49BA-A332-22A0782BEB28}" type="datetimeFigureOut">
              <a:rPr lang="hu-HU" smtClean="0"/>
              <a:t>2023. 05. 09.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9AD5-C962-44BA-82EB-47BFDB0E6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6416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793B-BC2C-49BA-A332-22A0782BEB28}" type="datetimeFigureOut">
              <a:rPr lang="hu-HU" smtClean="0"/>
              <a:t>2023. 05. 09.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9AD5-C962-44BA-82EB-47BFDB0E6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4505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793B-BC2C-49BA-A332-22A0782BEB28}" type="datetimeFigureOut">
              <a:rPr lang="hu-HU" smtClean="0"/>
              <a:t>2023. 05. 09.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9AD5-C962-44BA-82EB-47BFDB0E6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2442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6"/>
          <p:cNvSpPr>
            <a:spLocks noGrp="1"/>
          </p:cNvSpPr>
          <p:nvPr>
            <p:ph type="body" sz="quarter" idx="10" hasCustomPrompt="1"/>
          </p:nvPr>
        </p:nvSpPr>
        <p:spPr>
          <a:xfrm>
            <a:off x="568325" y="1757998"/>
            <a:ext cx="5638800" cy="45688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hu-HU" dirty="0"/>
              <a:t>&lt;név&gt;</a:t>
            </a:r>
          </a:p>
        </p:txBody>
      </p:sp>
      <p:sp>
        <p:nvSpPr>
          <p:cNvPr id="8" name="Szövegdoboz 7"/>
          <p:cNvSpPr txBox="1"/>
          <p:nvPr userDrawn="1"/>
        </p:nvSpPr>
        <p:spPr>
          <a:xfrm>
            <a:off x="568325" y="711200"/>
            <a:ext cx="6086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Köszönöm megtisztelő figyelmüket!</a:t>
            </a:r>
          </a:p>
        </p:txBody>
      </p:sp>
      <p:sp>
        <p:nvSpPr>
          <p:cNvPr id="9" name="Téglalap 8"/>
          <p:cNvSpPr/>
          <p:nvPr userDrawn="1"/>
        </p:nvSpPr>
        <p:spPr>
          <a:xfrm>
            <a:off x="574318" y="4112081"/>
            <a:ext cx="58629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hu-HU" sz="2000" spc="-1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🌐  </a:t>
            </a:r>
            <a:r>
              <a:rPr lang="hu-HU" sz="2000" b="1" spc="4" dirty="0">
                <a:solidFill>
                  <a:schemeClr val="bg1"/>
                </a:solidFill>
                <a:latin typeface="+mn-lt"/>
                <a:cs typeface="Calibri"/>
              </a:rPr>
              <a:t>hpc.kifu.hu</a:t>
            </a:r>
            <a:br>
              <a:rPr lang="hu-HU" sz="2000" b="1" spc="4" dirty="0">
                <a:solidFill>
                  <a:schemeClr val="bg1"/>
                </a:solidFill>
                <a:latin typeface="+mn-lt"/>
                <a:cs typeface="Calibri"/>
              </a:rPr>
            </a:br>
            <a:r>
              <a:rPr lang="hu-HU" sz="2000" b="1" spc="4" dirty="0">
                <a:solidFill>
                  <a:schemeClr val="bg1"/>
                </a:solidFill>
                <a:latin typeface="+mn-lt"/>
                <a:cs typeface="Calibri"/>
              </a:rPr>
              <a:t>      @HPC.CC.hu</a:t>
            </a:r>
            <a:endParaRPr lang="hu-HU" sz="2000" dirty="0"/>
          </a:p>
          <a:p>
            <a:pPr algn="l">
              <a:lnSpc>
                <a:spcPct val="100000"/>
              </a:lnSpc>
              <a:defRPr/>
            </a:pPr>
            <a:r>
              <a:rPr lang="hu-HU" sz="2000" b="1" spc="4" dirty="0">
                <a:solidFill>
                  <a:schemeClr val="bg1"/>
                </a:solidFill>
                <a:latin typeface="+mn-lt"/>
                <a:cs typeface="Calibri"/>
              </a:rPr>
              <a:t>      @</a:t>
            </a:r>
            <a:r>
              <a:rPr lang="hu-HU" sz="2000" b="1" spc="4" dirty="0" err="1">
                <a:solidFill>
                  <a:schemeClr val="bg1"/>
                </a:solidFill>
                <a:latin typeface="+mn-lt"/>
                <a:cs typeface="Calibri"/>
              </a:rPr>
              <a:t>HPC_hu</a:t>
            </a:r>
            <a:endParaRPr lang="hu-HU" sz="2000" dirty="0"/>
          </a:p>
        </p:txBody>
      </p:sp>
      <p:pic>
        <p:nvPicPr>
          <p:cNvPr id="10" name="Kép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26331" y="4490937"/>
            <a:ext cx="257949" cy="257949"/>
          </a:xfrm>
          <a:prstGeom prst="rect">
            <a:avLst/>
          </a:prstGeom>
        </p:spPr>
      </p:pic>
      <p:pic>
        <p:nvPicPr>
          <p:cNvPr id="11" name="Kép 4"/>
          <p:cNvPicPr>
            <a:picLocks noChangeAspect="1"/>
          </p:cNvPicPr>
          <p:nvPr userDrawn="1"/>
        </p:nvPicPr>
        <p:blipFill>
          <a:blip r:embed="rId3">
            <a:biLevel thresh="50000"/>
          </a:blip>
          <a:stretch/>
        </p:blipFill>
        <p:spPr bwMode="auto">
          <a:xfrm>
            <a:off x="568325" y="4753781"/>
            <a:ext cx="373963" cy="373963"/>
          </a:xfrm>
          <a:prstGeom prst="rect">
            <a:avLst/>
          </a:prstGeom>
        </p:spPr>
      </p:pic>
      <p:sp>
        <p:nvSpPr>
          <p:cNvPr id="13" name="Tartalom helye 12"/>
          <p:cNvSpPr>
            <a:spLocks noGrp="1"/>
          </p:cNvSpPr>
          <p:nvPr>
            <p:ph sz="quarter" idx="11" hasCustomPrompt="1"/>
          </p:nvPr>
        </p:nvSpPr>
        <p:spPr>
          <a:xfrm>
            <a:off x="568325" y="2408238"/>
            <a:ext cx="5040313" cy="4460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dirty="0"/>
              <a:t>&lt;titulus&gt;</a:t>
            </a:r>
          </a:p>
        </p:txBody>
      </p:sp>
      <p:pic>
        <p:nvPicPr>
          <p:cNvPr id="14" name="Kép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659120"/>
            <a:ext cx="925051" cy="91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95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6"/>
          <p:cNvSpPr>
            <a:spLocks noGrp="1"/>
          </p:cNvSpPr>
          <p:nvPr>
            <p:ph type="body" sz="quarter" idx="10" hasCustomPrompt="1"/>
          </p:nvPr>
        </p:nvSpPr>
        <p:spPr>
          <a:xfrm>
            <a:off x="568325" y="4176078"/>
            <a:ext cx="5638800" cy="45688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lvl="0"/>
            <a:r>
              <a:rPr lang="hu-HU" dirty="0"/>
              <a:t>&lt;név&gt;</a:t>
            </a:r>
          </a:p>
        </p:txBody>
      </p:sp>
      <p:sp>
        <p:nvSpPr>
          <p:cNvPr id="13" name="Tartalom helye 12"/>
          <p:cNvSpPr>
            <a:spLocks noGrp="1"/>
          </p:cNvSpPr>
          <p:nvPr>
            <p:ph sz="quarter" idx="11" hasCustomPrompt="1"/>
          </p:nvPr>
        </p:nvSpPr>
        <p:spPr>
          <a:xfrm>
            <a:off x="577850" y="4745038"/>
            <a:ext cx="5040313" cy="44608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hu-HU" dirty="0"/>
              <a:t>&lt;titulus&gt;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2" hasCustomPrompt="1"/>
          </p:nvPr>
        </p:nvSpPr>
        <p:spPr>
          <a:xfrm>
            <a:off x="577850" y="782638"/>
            <a:ext cx="6473825" cy="731202"/>
          </a:xfr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pPr lvl="0"/>
            <a:r>
              <a:rPr lang="hu-HU" dirty="0"/>
              <a:t>&lt;előadás címe&gt;</a:t>
            </a:r>
          </a:p>
        </p:txBody>
      </p:sp>
      <p:sp>
        <p:nvSpPr>
          <p:cNvPr id="12" name="Szöveg helye 2"/>
          <p:cNvSpPr>
            <a:spLocks noGrp="1"/>
          </p:cNvSpPr>
          <p:nvPr>
            <p:ph type="body" sz="quarter" idx="13" hasCustomPrompt="1"/>
          </p:nvPr>
        </p:nvSpPr>
        <p:spPr>
          <a:xfrm>
            <a:off x="568325" y="1971358"/>
            <a:ext cx="6473825" cy="731202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pPr lvl="0"/>
            <a:r>
              <a:rPr lang="hu-HU" dirty="0"/>
              <a:t>&lt;előadás alcíme&gt;</a:t>
            </a:r>
          </a:p>
        </p:txBody>
      </p:sp>
      <p:pic>
        <p:nvPicPr>
          <p:cNvPr id="14" name="Kép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659120"/>
            <a:ext cx="925051" cy="91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2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793B-BC2C-49BA-A332-22A0782BEB28}" type="datetimeFigureOut">
              <a:rPr lang="hu-HU" smtClean="0"/>
              <a:t>2023. 05. 09.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9AD5-C962-44BA-82EB-47BFDB0E6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733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793B-BC2C-49BA-A332-22A0782BEB28}" type="datetimeFigureOut">
              <a:rPr lang="hu-HU" smtClean="0"/>
              <a:t>2023. 05. 09.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9AD5-C962-44BA-82EB-47BFDB0E6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0670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793B-BC2C-49BA-A332-22A0782BEB28}" type="datetimeFigureOut">
              <a:rPr lang="hu-HU" smtClean="0"/>
              <a:t>2023. 05. 09.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9AD5-C962-44BA-82EB-47BFDB0E6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8478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793B-BC2C-49BA-A332-22A0782BEB28}" type="datetimeFigureOut">
              <a:rPr lang="hu-HU" smtClean="0"/>
              <a:t>2023. 05. 09.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9AD5-C962-44BA-82EB-47BFDB0E6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2922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793B-BC2C-49BA-A332-22A0782BEB28}" type="datetimeFigureOut">
              <a:rPr lang="hu-HU" smtClean="0"/>
              <a:t>2023. 05. 09.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9AD5-C962-44BA-82EB-47BFDB0E6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4060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793B-BC2C-49BA-A332-22A0782BEB28}" type="datetimeFigureOut">
              <a:rPr lang="hu-HU" smtClean="0"/>
              <a:t>2023. 05. 09.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9AD5-C962-44BA-82EB-47BFDB0E6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0570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793B-BC2C-49BA-A332-22A0782BEB28}" type="datetimeFigureOut">
              <a:rPr lang="hu-HU" smtClean="0"/>
              <a:t>2023. 05. 09.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9AD5-C962-44BA-82EB-47BFDB0E6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113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793B-BC2C-49BA-A332-22A0782BEB28}" type="datetimeFigureOut">
              <a:rPr lang="hu-HU" smtClean="0"/>
              <a:t>2023. 05. 09.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9AD5-C962-44BA-82EB-47BFDB0E6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5715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 userDrawn="1"/>
        </p:nvSpPr>
        <p:spPr>
          <a:xfrm>
            <a:off x="619760" y="233680"/>
            <a:ext cx="5923280" cy="131540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4800" dirty="0">
              <a:solidFill>
                <a:schemeClr val="bg1"/>
              </a:solidFill>
            </a:endParaRPr>
          </a:p>
        </p:txBody>
      </p:sp>
      <p:sp>
        <p:nvSpPr>
          <p:cNvPr id="8" name="Alcím 2"/>
          <p:cNvSpPr txBox="1">
            <a:spLocks/>
          </p:cNvSpPr>
          <p:nvPr userDrawn="1"/>
        </p:nvSpPr>
        <p:spPr>
          <a:xfrm>
            <a:off x="619760" y="1727201"/>
            <a:ext cx="5801360" cy="45719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Cím 1"/>
          <p:cNvSpPr txBox="1">
            <a:spLocks/>
          </p:cNvSpPr>
          <p:nvPr userDrawn="1"/>
        </p:nvSpPr>
        <p:spPr>
          <a:xfrm>
            <a:off x="619760" y="375921"/>
            <a:ext cx="6553200" cy="122936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u-HU" dirty="0"/>
          </a:p>
        </p:txBody>
      </p:sp>
      <p:sp>
        <p:nvSpPr>
          <p:cNvPr id="11" name="Alcím 2"/>
          <p:cNvSpPr txBox="1">
            <a:spLocks/>
          </p:cNvSpPr>
          <p:nvPr userDrawn="1"/>
        </p:nvSpPr>
        <p:spPr>
          <a:xfrm>
            <a:off x="619760" y="1844358"/>
            <a:ext cx="4257040" cy="72612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dirty="0"/>
          </a:p>
        </p:txBody>
      </p:sp>
      <p:sp>
        <p:nvSpPr>
          <p:cNvPr id="12" name="Alcím 2"/>
          <p:cNvSpPr txBox="1">
            <a:spLocks/>
          </p:cNvSpPr>
          <p:nvPr userDrawn="1"/>
        </p:nvSpPr>
        <p:spPr>
          <a:xfrm>
            <a:off x="629920" y="3419158"/>
            <a:ext cx="4257040" cy="72612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dirty="0"/>
          </a:p>
        </p:txBody>
      </p:sp>
      <p:sp>
        <p:nvSpPr>
          <p:cNvPr id="13" name="Cím helye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idx="1"/>
          </p:nvPr>
        </p:nvSpPr>
        <p:spPr>
          <a:xfrm>
            <a:off x="838200" y="3891280"/>
            <a:ext cx="10515600" cy="111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&lt;név&gt; </a:t>
            </a:r>
          </a:p>
          <a:p>
            <a:pPr lvl="0"/>
            <a:r>
              <a:rPr lang="hu-HU" dirty="0"/>
              <a:t>&lt;titulus&gt;</a:t>
            </a:r>
          </a:p>
        </p:txBody>
      </p:sp>
      <p:pic>
        <p:nvPicPr>
          <p:cNvPr id="3" name="Kép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659120"/>
            <a:ext cx="925051" cy="91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3020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793B-BC2C-49BA-A332-22A0782BEB28}" type="datetimeFigureOut">
              <a:rPr lang="hu-HU" smtClean="0"/>
              <a:t>2023. 05. 09.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B9AD5-C962-44BA-82EB-47BFDB0E6B20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0" y="0"/>
            <a:ext cx="12192000" cy="685713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16135"/>
            <a:ext cx="865957" cy="86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8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 userDrawn="1"/>
        </p:nvSpPr>
        <p:spPr>
          <a:xfrm>
            <a:off x="619760" y="233680"/>
            <a:ext cx="5923280" cy="131540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4800" dirty="0">
              <a:solidFill>
                <a:schemeClr val="bg1"/>
              </a:solidFill>
            </a:endParaRPr>
          </a:p>
        </p:txBody>
      </p:sp>
      <p:sp>
        <p:nvSpPr>
          <p:cNvPr id="8" name="Alcím 2"/>
          <p:cNvSpPr txBox="1">
            <a:spLocks/>
          </p:cNvSpPr>
          <p:nvPr userDrawn="1"/>
        </p:nvSpPr>
        <p:spPr>
          <a:xfrm>
            <a:off x="619760" y="1727201"/>
            <a:ext cx="5801360" cy="45719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Cím 1"/>
          <p:cNvSpPr txBox="1">
            <a:spLocks/>
          </p:cNvSpPr>
          <p:nvPr userDrawn="1"/>
        </p:nvSpPr>
        <p:spPr>
          <a:xfrm>
            <a:off x="619760" y="375921"/>
            <a:ext cx="6553200" cy="122936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u-HU" dirty="0"/>
          </a:p>
        </p:txBody>
      </p:sp>
      <p:sp>
        <p:nvSpPr>
          <p:cNvPr id="11" name="Alcím 2"/>
          <p:cNvSpPr txBox="1">
            <a:spLocks/>
          </p:cNvSpPr>
          <p:nvPr userDrawn="1"/>
        </p:nvSpPr>
        <p:spPr>
          <a:xfrm>
            <a:off x="619760" y="1844358"/>
            <a:ext cx="4257040" cy="72612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dirty="0"/>
          </a:p>
        </p:txBody>
      </p:sp>
      <p:sp>
        <p:nvSpPr>
          <p:cNvPr id="12" name="Alcím 2"/>
          <p:cNvSpPr txBox="1">
            <a:spLocks/>
          </p:cNvSpPr>
          <p:nvPr userDrawn="1"/>
        </p:nvSpPr>
        <p:spPr>
          <a:xfrm>
            <a:off x="629920" y="3419158"/>
            <a:ext cx="4257040" cy="72612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dirty="0"/>
          </a:p>
        </p:txBody>
      </p:sp>
      <p:sp>
        <p:nvSpPr>
          <p:cNvPr id="13" name="Cím helye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idx="1"/>
          </p:nvPr>
        </p:nvSpPr>
        <p:spPr>
          <a:xfrm>
            <a:off x="838200" y="3891280"/>
            <a:ext cx="10515600" cy="111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&lt;név&gt; </a:t>
            </a:r>
          </a:p>
          <a:p>
            <a:pPr lvl="0"/>
            <a:r>
              <a:rPr lang="hu-HU" dirty="0"/>
              <a:t>&lt;titulus&gt;</a:t>
            </a:r>
          </a:p>
        </p:txBody>
      </p:sp>
    </p:spTree>
    <p:extLst>
      <p:ext uri="{BB962C8B-B14F-4D97-AF65-F5344CB8AC3E}">
        <p14:creationId xmlns:p14="http://schemas.microsoft.com/office/powerpoint/2010/main" val="422588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 userDrawn="1"/>
        </p:nvSpPr>
        <p:spPr>
          <a:xfrm>
            <a:off x="619760" y="233680"/>
            <a:ext cx="5923280" cy="131540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4800" dirty="0">
              <a:solidFill>
                <a:schemeClr val="bg1"/>
              </a:solidFill>
            </a:endParaRPr>
          </a:p>
        </p:txBody>
      </p:sp>
      <p:sp>
        <p:nvSpPr>
          <p:cNvPr id="8" name="Alcím 2"/>
          <p:cNvSpPr txBox="1">
            <a:spLocks/>
          </p:cNvSpPr>
          <p:nvPr userDrawn="1"/>
        </p:nvSpPr>
        <p:spPr>
          <a:xfrm>
            <a:off x="619760" y="1727201"/>
            <a:ext cx="5801360" cy="45719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Cím 1"/>
          <p:cNvSpPr txBox="1">
            <a:spLocks/>
          </p:cNvSpPr>
          <p:nvPr userDrawn="1"/>
        </p:nvSpPr>
        <p:spPr>
          <a:xfrm>
            <a:off x="619760" y="375921"/>
            <a:ext cx="6553200" cy="122936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u-HU" dirty="0"/>
          </a:p>
        </p:txBody>
      </p:sp>
      <p:sp>
        <p:nvSpPr>
          <p:cNvPr id="11" name="Alcím 2"/>
          <p:cNvSpPr txBox="1">
            <a:spLocks/>
          </p:cNvSpPr>
          <p:nvPr userDrawn="1"/>
        </p:nvSpPr>
        <p:spPr>
          <a:xfrm>
            <a:off x="619760" y="1844358"/>
            <a:ext cx="4257040" cy="72612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dirty="0"/>
          </a:p>
        </p:txBody>
      </p:sp>
      <p:sp>
        <p:nvSpPr>
          <p:cNvPr id="12" name="Alcím 2"/>
          <p:cNvSpPr txBox="1">
            <a:spLocks/>
          </p:cNvSpPr>
          <p:nvPr userDrawn="1"/>
        </p:nvSpPr>
        <p:spPr>
          <a:xfrm>
            <a:off x="629920" y="3419158"/>
            <a:ext cx="4257040" cy="72612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u-HU" dirty="0"/>
          </a:p>
        </p:txBody>
      </p:sp>
      <p:sp>
        <p:nvSpPr>
          <p:cNvPr id="13" name="Cím helye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idx="1"/>
          </p:nvPr>
        </p:nvSpPr>
        <p:spPr>
          <a:xfrm>
            <a:off x="838200" y="3891280"/>
            <a:ext cx="10515600" cy="111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&lt;név&gt; </a:t>
            </a:r>
          </a:p>
          <a:p>
            <a:pPr lvl="0"/>
            <a:r>
              <a:rPr lang="hu-HU" dirty="0"/>
              <a:t>&lt;titulus&gt;</a:t>
            </a:r>
          </a:p>
        </p:txBody>
      </p:sp>
    </p:spTree>
    <p:extLst>
      <p:ext uri="{BB962C8B-B14F-4D97-AF65-F5344CB8AC3E}">
        <p14:creationId xmlns:p14="http://schemas.microsoft.com/office/powerpoint/2010/main" val="214235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>
          <a:xfrm>
            <a:off x="577850" y="3755076"/>
            <a:ext cx="5638800" cy="456882"/>
          </a:xfrm>
        </p:spPr>
        <p:txBody>
          <a:bodyPr/>
          <a:lstStyle/>
          <a:p>
            <a:r>
              <a:rPr lang="hu-HU" dirty="0"/>
              <a:t>Dr. Fekete Attila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1"/>
          </p:nvPr>
        </p:nvSpPr>
        <p:spPr>
          <a:xfrm>
            <a:off x="577850" y="4211958"/>
            <a:ext cx="5040313" cy="584736"/>
          </a:xfrm>
        </p:spPr>
        <p:txBody>
          <a:bodyPr>
            <a:normAutofit/>
          </a:bodyPr>
          <a:lstStyle/>
          <a:p>
            <a:r>
              <a:rPr lang="hu-HU" sz="1800" dirty="0"/>
              <a:t>KIFÜ HPC-CC, HPC szakértő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2"/>
          </p:nvPr>
        </p:nvSpPr>
        <p:spPr>
          <a:xfrm>
            <a:off x="577850" y="782638"/>
            <a:ext cx="10039350" cy="1899284"/>
          </a:xfrm>
        </p:spPr>
        <p:txBody>
          <a:bodyPr>
            <a:noAutofit/>
          </a:bodyPr>
          <a:lstStyle/>
          <a:p>
            <a:r>
              <a:rPr lang="hu-HU" sz="6000" b="1" dirty="0"/>
              <a:t>A szuperszámítástechnika Magyarországon</a:t>
            </a:r>
          </a:p>
        </p:txBody>
      </p:sp>
    </p:spTree>
    <p:extLst>
      <p:ext uri="{BB962C8B-B14F-4D97-AF65-F5344CB8AC3E}">
        <p14:creationId xmlns:p14="http://schemas.microsoft.com/office/powerpoint/2010/main" val="1279150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510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15">
            <a:extLst>
              <a:ext uri="{FF2B5EF4-FFF2-40B4-BE49-F238E27FC236}">
                <a16:creationId xmlns:a16="http://schemas.microsoft.com/office/drawing/2014/main" id="{B47F91B9-E661-4402-8963-1619172DCA00}"/>
              </a:ext>
            </a:extLst>
          </p:cNvPr>
          <p:cNvSpPr txBox="1">
            <a:spLocks/>
          </p:cNvSpPr>
          <p:nvPr/>
        </p:nvSpPr>
        <p:spPr bwMode="auto">
          <a:xfrm>
            <a:off x="594119" y="434127"/>
            <a:ext cx="9854155" cy="499830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 algn="l">
              <a:lnSpc>
                <a:spcPct val="100000"/>
              </a:lnSpc>
              <a:spcBef>
                <a:spcPts val="58"/>
              </a:spcBef>
              <a:defRPr/>
            </a:pPr>
            <a:r>
              <a:rPr lang="hu-HU" sz="3200" b="1" spc="-3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Kis kitekintés…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7" name="object 16">
            <a:extLst>
              <a:ext uri="{FF2B5EF4-FFF2-40B4-BE49-F238E27FC236}">
                <a16:creationId xmlns:a16="http://schemas.microsoft.com/office/drawing/2014/main" id="{EABFE369-522C-44C5-98E7-A781BB4E03C2}"/>
              </a:ext>
            </a:extLst>
          </p:cNvPr>
          <p:cNvSpPr txBox="1"/>
          <p:nvPr/>
        </p:nvSpPr>
        <p:spPr bwMode="auto">
          <a:xfrm>
            <a:off x="625625" y="915450"/>
            <a:ext cx="6219675" cy="5962227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1" spc="-3" dirty="0">
                <a:solidFill>
                  <a:srgbClr val="145B9E"/>
                </a:solidFill>
                <a:latin typeface="Arial"/>
                <a:cs typeface="Arial"/>
              </a:rPr>
              <a:t>Vektorprocesszorok</a:t>
            </a:r>
          </a:p>
          <a:p>
            <a:pPr marL="807801" marR="3081" lvl="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pc="-3" dirty="0">
                <a:solidFill>
                  <a:srgbClr val="145B9E"/>
                </a:solidFill>
                <a:latin typeface="Arial"/>
                <a:cs typeface="Arial"/>
              </a:rPr>
              <a:t>1970-es évektől</a:t>
            </a:r>
          </a:p>
          <a:p>
            <a:pPr marL="807801" marR="3081" lvl="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pc="-3" dirty="0">
                <a:solidFill>
                  <a:srgbClr val="145B9E"/>
                </a:solidFill>
                <a:latin typeface="Arial"/>
                <a:cs typeface="Arial"/>
              </a:rPr>
              <a:t>gyors tömbfeldolgozás (1D tömb = vektor)</a:t>
            </a:r>
          </a:p>
          <a:p>
            <a:pPr marL="807801" marR="3081" lvl="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pc="-3" dirty="0">
                <a:solidFill>
                  <a:srgbClr val="145B9E"/>
                </a:solidFill>
                <a:latin typeface="Arial"/>
                <a:cs typeface="Arial"/>
              </a:rPr>
              <a:t>egyszerű programozás</a:t>
            </a:r>
          </a:p>
          <a:p>
            <a:pPr marL="807801" marR="3081" lvl="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pc="-3" dirty="0">
                <a:solidFill>
                  <a:srgbClr val="145B9E"/>
                </a:solidFill>
                <a:latin typeface="Arial"/>
                <a:cs typeface="Arial"/>
              </a:rPr>
              <a:t>speciális processzorok (ECL)</a:t>
            </a: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Szimmetrikus multiprocesszorok</a:t>
            </a:r>
          </a:p>
          <a:p>
            <a:pPr marL="807801" marR="3081" lvl="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pc="-3" dirty="0">
                <a:solidFill>
                  <a:srgbClr val="145B9E"/>
                </a:solidFill>
                <a:latin typeface="Arial"/>
                <a:cs typeface="Arial"/>
              </a:rPr>
              <a:t>~NIIF, Sun HPC 10000</a:t>
            </a: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Masszív párhuzamos processzorok</a:t>
            </a:r>
          </a:p>
          <a:p>
            <a:pPr marL="807801" marR="3081" lvl="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pc="-3" dirty="0">
                <a:solidFill>
                  <a:srgbClr val="145B9E"/>
                </a:solidFill>
                <a:latin typeface="Arial"/>
                <a:cs typeface="Arial"/>
              </a:rPr>
              <a:t>osztott memóriás v. </a:t>
            </a:r>
            <a:r>
              <a:rPr lang="hu-HU" spc="-3" dirty="0" err="1">
                <a:solidFill>
                  <a:srgbClr val="145B9E"/>
                </a:solidFill>
                <a:latin typeface="Arial"/>
                <a:cs typeface="Arial"/>
              </a:rPr>
              <a:t>üzenetküldésen</a:t>
            </a:r>
            <a:r>
              <a:rPr lang="hu-HU" spc="-3" dirty="0">
                <a:solidFill>
                  <a:srgbClr val="145B9E"/>
                </a:solidFill>
                <a:latin typeface="Arial"/>
                <a:cs typeface="Arial"/>
              </a:rPr>
              <a:t> alapuló</a:t>
            </a: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Klaszterek</a:t>
            </a:r>
          </a:p>
          <a:p>
            <a:pPr marL="807801" marR="3081" lvl="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endParaRPr lang="hu-HU" spc="-3" dirty="0">
              <a:solidFill>
                <a:srgbClr val="145B9E"/>
              </a:solidFill>
              <a:latin typeface="Arial"/>
              <a:cs typeface="Arial"/>
            </a:endParaRPr>
          </a:p>
          <a:p>
            <a:pPr marL="807801" marR="3081" lvl="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endParaRPr lang="hu-HU" spc="-3" dirty="0">
              <a:solidFill>
                <a:srgbClr val="145B9E"/>
              </a:solidFill>
              <a:latin typeface="Arial"/>
              <a:cs typeface="Arial"/>
            </a:endParaRPr>
          </a:p>
          <a:p>
            <a:pPr marL="807801" marR="3081" lvl="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endParaRPr lang="hu-HU" spc="-3" dirty="0">
              <a:solidFill>
                <a:srgbClr val="145B9E"/>
              </a:solidFill>
              <a:latin typeface="Arial"/>
              <a:cs typeface="Arial"/>
            </a:endParaRPr>
          </a:p>
          <a:p>
            <a:pPr marL="807801" marR="3081" lvl="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endParaRPr lang="hu-HU" sz="2000" spc="-3" dirty="0">
              <a:solidFill>
                <a:srgbClr val="145B9E"/>
              </a:solidFill>
              <a:latin typeface="Arial"/>
              <a:cs typeface="Arial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71DF1589-451C-4A36-B8BA-E13CBA520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312" y="933957"/>
            <a:ext cx="1257878" cy="1847344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BB9F3E4D-CE6D-4BD5-8284-7D71154EB1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919" y="878442"/>
            <a:ext cx="1575219" cy="201825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72F4E0D-599E-42FF-8E26-0AD526A819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207" y="3144877"/>
            <a:ext cx="2837424" cy="2025921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10A2F5FE-D041-4ADF-8AEB-7F5D1D8C86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241" y="933957"/>
            <a:ext cx="2732159" cy="3536551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9878B05B-E67D-4F70-AC0A-402FD63D7D3D}"/>
              </a:ext>
            </a:extLst>
          </p:cNvPr>
          <p:cNvSpPr txBox="1"/>
          <p:nvPr/>
        </p:nvSpPr>
        <p:spPr>
          <a:xfrm>
            <a:off x="6657996" y="551874"/>
            <a:ext cx="1575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tx2">
                    <a:lumMod val="75000"/>
                  </a:schemeClr>
                </a:solidFill>
              </a:rPr>
              <a:t>Long-</a:t>
            </a:r>
            <a:r>
              <a:rPr lang="hu-HU" sz="1400" dirty="0" err="1">
                <a:solidFill>
                  <a:schemeClr val="tx2">
                    <a:lumMod val="75000"/>
                  </a:schemeClr>
                </a:solidFill>
              </a:rPr>
              <a:t>tailed</a:t>
            </a:r>
            <a:r>
              <a:rPr lang="hu-HU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sz="1400" dirty="0" err="1">
                <a:solidFill>
                  <a:schemeClr val="tx2">
                    <a:lumMod val="75000"/>
                  </a:schemeClr>
                </a:solidFill>
              </a:rPr>
              <a:t>pairs</a:t>
            </a:r>
            <a:r>
              <a:rPr lang="hu-HU" sz="1400" dirty="0">
                <a:solidFill>
                  <a:schemeClr val="tx2">
                    <a:lumMod val="75000"/>
                  </a:schemeClr>
                </a:solidFill>
              </a:rPr>
              <a:t> …</a:t>
            </a:r>
          </a:p>
        </p:txBody>
      </p:sp>
      <p:sp>
        <p:nvSpPr>
          <p:cNvPr id="73" name="Szövegdoboz 72">
            <a:extLst>
              <a:ext uri="{FF2B5EF4-FFF2-40B4-BE49-F238E27FC236}">
                <a16:creationId xmlns:a16="http://schemas.microsoft.com/office/drawing/2014/main" id="{10E95ECB-909E-442A-AF65-8ED388371BA8}"/>
              </a:ext>
            </a:extLst>
          </p:cNvPr>
          <p:cNvSpPr txBox="1"/>
          <p:nvPr/>
        </p:nvSpPr>
        <p:spPr>
          <a:xfrm>
            <a:off x="6606251" y="2837782"/>
            <a:ext cx="1875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>
                <a:solidFill>
                  <a:schemeClr val="tx2">
                    <a:lumMod val="75000"/>
                  </a:schemeClr>
                </a:solidFill>
              </a:rPr>
              <a:t>Emitter-coupled</a:t>
            </a:r>
            <a:r>
              <a:rPr lang="hu-HU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sz="1400" dirty="0" err="1">
                <a:solidFill>
                  <a:schemeClr val="tx2">
                    <a:lumMod val="75000"/>
                  </a:schemeClr>
                </a:solidFill>
              </a:rPr>
              <a:t>Logic</a:t>
            </a:r>
            <a:endParaRPr lang="hu-H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4" name="Szövegdoboz 73">
            <a:extLst>
              <a:ext uri="{FF2B5EF4-FFF2-40B4-BE49-F238E27FC236}">
                <a16:creationId xmlns:a16="http://schemas.microsoft.com/office/drawing/2014/main" id="{89458C32-E77A-42B4-AF23-8378C4B74A6A}"/>
              </a:ext>
            </a:extLst>
          </p:cNvPr>
          <p:cNvSpPr txBox="1"/>
          <p:nvPr/>
        </p:nvSpPr>
        <p:spPr>
          <a:xfrm>
            <a:off x="9610292" y="4470508"/>
            <a:ext cx="1875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solidFill>
                  <a:schemeClr val="tx2">
                    <a:lumMod val="75000"/>
                  </a:schemeClr>
                </a:solidFill>
              </a:rPr>
              <a:t>Cray-1</a:t>
            </a:r>
          </a:p>
        </p:txBody>
      </p:sp>
    </p:spTree>
    <p:extLst>
      <p:ext uri="{BB962C8B-B14F-4D97-AF65-F5344CB8AC3E}">
        <p14:creationId xmlns:p14="http://schemas.microsoft.com/office/powerpoint/2010/main" val="895381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15">
            <a:extLst>
              <a:ext uri="{FF2B5EF4-FFF2-40B4-BE49-F238E27FC236}">
                <a16:creationId xmlns:a16="http://schemas.microsoft.com/office/drawing/2014/main" id="{B47F91B9-E661-4402-8963-1619172DCA00}"/>
              </a:ext>
            </a:extLst>
          </p:cNvPr>
          <p:cNvSpPr txBox="1">
            <a:spLocks/>
          </p:cNvSpPr>
          <p:nvPr/>
        </p:nvSpPr>
        <p:spPr bwMode="auto">
          <a:xfrm>
            <a:off x="594119" y="434127"/>
            <a:ext cx="9854155" cy="499830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 algn="l">
              <a:lnSpc>
                <a:spcPct val="100000"/>
              </a:lnSpc>
              <a:spcBef>
                <a:spcPts val="58"/>
              </a:spcBef>
              <a:defRPr/>
            </a:pPr>
            <a:r>
              <a:rPr lang="hu-HU" sz="3200" b="1" spc="-3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Sun HPC 10000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7" name="object 16">
            <a:extLst>
              <a:ext uri="{FF2B5EF4-FFF2-40B4-BE49-F238E27FC236}">
                <a16:creationId xmlns:a16="http://schemas.microsoft.com/office/drawing/2014/main" id="{EABFE369-522C-44C5-98E7-A781BB4E03C2}"/>
              </a:ext>
            </a:extLst>
          </p:cNvPr>
          <p:cNvSpPr txBox="1"/>
          <p:nvPr/>
        </p:nvSpPr>
        <p:spPr bwMode="auto">
          <a:xfrm>
            <a:off x="625625" y="915450"/>
            <a:ext cx="6219675" cy="4100628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SMP (de klaszteres)</a:t>
            </a: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NIIF Intézet, 2000.</a:t>
            </a: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akadémiai felhasználásra</a:t>
            </a: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400 MHz, </a:t>
            </a:r>
            <a:r>
              <a:rPr lang="hu-HU" sz="2000" spc="-3" dirty="0" err="1">
                <a:solidFill>
                  <a:srgbClr val="145B9E"/>
                </a:solidFill>
                <a:latin typeface="Arial"/>
                <a:cs typeface="Arial"/>
              </a:rPr>
              <a:t>UltraSPARC</a:t>
            </a: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 II CPU-k</a:t>
            </a: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96 CPU, 48 GB memória</a:t>
            </a: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b="1" spc="-3" dirty="0">
                <a:solidFill>
                  <a:srgbClr val="145B9E"/>
                </a:solidFill>
                <a:latin typeface="Arial"/>
                <a:cs typeface="Arial"/>
              </a:rPr>
              <a:t>59,04 GFLOPS /</a:t>
            </a:r>
            <a:r>
              <a:rPr lang="hu-HU" sz="2000" b="1" spc="-3" dirty="0" err="1">
                <a:solidFill>
                  <a:srgbClr val="145B9E"/>
                </a:solidFill>
                <a:latin typeface="Arial"/>
                <a:cs typeface="Arial"/>
              </a:rPr>
              <a:t>Rmax</a:t>
            </a:r>
            <a:r>
              <a:rPr lang="hu-HU" sz="2000" b="1" spc="-3" dirty="0">
                <a:solidFill>
                  <a:srgbClr val="145B9E"/>
                </a:solidFill>
                <a:latin typeface="Arial"/>
                <a:cs typeface="Arial"/>
              </a:rPr>
              <a:t>/</a:t>
            </a: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464. a Top500-on (2000. nov.)</a:t>
            </a: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bővítve: </a:t>
            </a:r>
            <a:r>
              <a:rPr lang="hu-HU" sz="2000" b="1" spc="-3" dirty="0">
                <a:solidFill>
                  <a:srgbClr val="145B9E"/>
                </a:solidFill>
                <a:latin typeface="Arial"/>
                <a:cs typeface="Arial"/>
              </a:rPr>
              <a:t>0.9 TFLOPS</a:t>
            </a: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, 2009.</a:t>
            </a:r>
          </a:p>
          <a:p>
            <a:pPr marL="807801" marR="3081" lvl="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endParaRPr lang="hu-HU" sz="2000" spc="-3" dirty="0">
              <a:solidFill>
                <a:srgbClr val="145B9E"/>
              </a:solidFill>
              <a:latin typeface="Arial"/>
              <a:cs typeface="Arial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3160F7E5-5DE2-4FF1-83E0-8A39938C3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539" y="933956"/>
            <a:ext cx="4597039" cy="3447779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2E8C203F-19DA-42DD-BE5B-ED6C6891E6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462" y="933957"/>
            <a:ext cx="2353906" cy="344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02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15">
            <a:extLst>
              <a:ext uri="{FF2B5EF4-FFF2-40B4-BE49-F238E27FC236}">
                <a16:creationId xmlns:a16="http://schemas.microsoft.com/office/drawing/2014/main" id="{B47F91B9-E661-4402-8963-1619172DCA00}"/>
              </a:ext>
            </a:extLst>
          </p:cNvPr>
          <p:cNvSpPr txBox="1">
            <a:spLocks/>
          </p:cNvSpPr>
          <p:nvPr/>
        </p:nvSpPr>
        <p:spPr bwMode="auto">
          <a:xfrm>
            <a:off x="594119" y="434127"/>
            <a:ext cx="9854155" cy="499830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 algn="l">
              <a:lnSpc>
                <a:spcPct val="100000"/>
              </a:lnSpc>
              <a:spcBef>
                <a:spcPts val="58"/>
              </a:spcBef>
              <a:defRPr/>
            </a:pPr>
            <a:r>
              <a:rPr lang="hu-HU" sz="3200" b="1" spc="-3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SGI </a:t>
            </a:r>
            <a:r>
              <a:rPr lang="hu-HU" sz="3200" b="1" spc="-3" dirty="0" err="1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Altix</a:t>
            </a:r>
            <a:r>
              <a:rPr lang="hu-HU" sz="3200" b="1" spc="-3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ICE8400EX / „Debrecen”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7" name="object 16">
            <a:extLst>
              <a:ext uri="{FF2B5EF4-FFF2-40B4-BE49-F238E27FC236}">
                <a16:creationId xmlns:a16="http://schemas.microsoft.com/office/drawing/2014/main" id="{EABFE369-522C-44C5-98E7-A781BB4E03C2}"/>
              </a:ext>
            </a:extLst>
          </p:cNvPr>
          <p:cNvSpPr txBox="1"/>
          <p:nvPr/>
        </p:nvSpPr>
        <p:spPr bwMode="auto">
          <a:xfrm>
            <a:off x="625625" y="915450"/>
            <a:ext cx="6984259" cy="363845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Debreceni Egyetem, 2011.</a:t>
            </a: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NIIF Intézet</a:t>
            </a: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Intel </a:t>
            </a:r>
            <a:r>
              <a:rPr lang="hu-HU" sz="2000" spc="-3" dirty="0" err="1">
                <a:solidFill>
                  <a:srgbClr val="145B9E"/>
                </a:solidFill>
                <a:latin typeface="Arial"/>
                <a:cs typeface="Arial"/>
              </a:rPr>
              <a:t>Xeon</a:t>
            </a: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 X5680, 6-core, 3.33 </a:t>
            </a:r>
            <a:r>
              <a:rPr lang="hu-HU" sz="2000" spc="-3" dirty="0" err="1">
                <a:solidFill>
                  <a:srgbClr val="145B9E"/>
                </a:solidFill>
                <a:latin typeface="Arial"/>
                <a:cs typeface="Arial"/>
              </a:rPr>
              <a:t>GHz</a:t>
            </a:r>
            <a:endParaRPr lang="hu-HU" sz="2000" spc="-3" dirty="0">
              <a:solidFill>
                <a:srgbClr val="145B9E"/>
              </a:solidFill>
              <a:latin typeface="Arial"/>
              <a:cs typeface="Arial"/>
            </a:endParaRP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128 </a:t>
            </a:r>
            <a:r>
              <a:rPr lang="hu-HU" sz="2000" spc="-3" dirty="0" err="1">
                <a:solidFill>
                  <a:srgbClr val="145B9E"/>
                </a:solidFill>
                <a:latin typeface="Arial"/>
                <a:cs typeface="Arial"/>
              </a:rPr>
              <a:t>node</a:t>
            </a: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, 1536 mag</a:t>
            </a: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6+ </a:t>
            </a:r>
            <a:r>
              <a:rPr lang="hu-HU" sz="2000" spc="-3">
                <a:solidFill>
                  <a:srgbClr val="145B9E"/>
                </a:solidFill>
                <a:latin typeface="Arial"/>
                <a:cs typeface="Arial"/>
              </a:rPr>
              <a:t>TB memória</a:t>
            </a: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>
                <a:solidFill>
                  <a:srgbClr val="145B9E"/>
                </a:solidFill>
                <a:latin typeface="Arial"/>
                <a:cs typeface="Arial"/>
              </a:rPr>
              <a:t>500 </a:t>
            </a: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TB </a:t>
            </a:r>
            <a:r>
              <a:rPr lang="hu-HU" sz="2000" spc="-3" dirty="0" err="1">
                <a:solidFill>
                  <a:srgbClr val="145B9E"/>
                </a:solidFill>
                <a:latin typeface="Arial"/>
                <a:cs typeface="Arial"/>
              </a:rPr>
              <a:t>storage</a:t>
            </a:r>
            <a:endParaRPr lang="hu-HU" sz="2000" spc="-3" dirty="0">
              <a:solidFill>
                <a:srgbClr val="145B9E"/>
              </a:solidFill>
              <a:latin typeface="Arial"/>
              <a:cs typeface="Arial"/>
            </a:endParaRP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leállítva: 2023. áprilisban</a:t>
            </a: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b="1" spc="-3" dirty="0">
                <a:solidFill>
                  <a:srgbClr val="145B9E"/>
                </a:solidFill>
                <a:latin typeface="Arial"/>
                <a:cs typeface="Arial"/>
              </a:rPr>
              <a:t>18 TFLOPS </a:t>
            </a: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/</a:t>
            </a:r>
            <a:r>
              <a:rPr lang="hu-HU" sz="2000" spc="-3" dirty="0" err="1">
                <a:solidFill>
                  <a:srgbClr val="145B9E"/>
                </a:solidFill>
                <a:latin typeface="Arial"/>
                <a:cs typeface="Arial"/>
              </a:rPr>
              <a:t>Rmax</a:t>
            </a: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/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1C353C3B-6B14-445E-8969-DD54C77A00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33" y="915450"/>
            <a:ext cx="2774269" cy="417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15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15">
            <a:extLst>
              <a:ext uri="{FF2B5EF4-FFF2-40B4-BE49-F238E27FC236}">
                <a16:creationId xmlns:a16="http://schemas.microsoft.com/office/drawing/2014/main" id="{B47F91B9-E661-4402-8963-1619172DCA00}"/>
              </a:ext>
            </a:extLst>
          </p:cNvPr>
          <p:cNvSpPr txBox="1">
            <a:spLocks/>
          </p:cNvSpPr>
          <p:nvPr/>
        </p:nvSpPr>
        <p:spPr bwMode="auto">
          <a:xfrm>
            <a:off x="594119" y="434127"/>
            <a:ext cx="9854155" cy="499830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 algn="l">
              <a:lnSpc>
                <a:spcPct val="100000"/>
              </a:lnSpc>
              <a:spcBef>
                <a:spcPts val="58"/>
              </a:spcBef>
              <a:defRPr/>
            </a:pPr>
            <a:r>
              <a:rPr lang="hu-HU" sz="3200" b="1" spc="-3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SGI UV1000 / „Pécs”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7" name="object 16">
            <a:extLst>
              <a:ext uri="{FF2B5EF4-FFF2-40B4-BE49-F238E27FC236}">
                <a16:creationId xmlns:a16="http://schemas.microsoft.com/office/drawing/2014/main" id="{EABFE369-522C-44C5-98E7-A781BB4E03C2}"/>
              </a:ext>
            </a:extLst>
          </p:cNvPr>
          <p:cNvSpPr txBox="1"/>
          <p:nvPr/>
        </p:nvSpPr>
        <p:spPr bwMode="auto">
          <a:xfrm>
            <a:off x="625625" y="915450"/>
            <a:ext cx="6984259" cy="363845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Pécsi Tudományegyetem, 2011.</a:t>
            </a: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SMP/NUMA</a:t>
            </a: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192 db Intel </a:t>
            </a:r>
            <a:r>
              <a:rPr lang="hu-HU" sz="2000" spc="-3" dirty="0" err="1">
                <a:solidFill>
                  <a:srgbClr val="145B9E"/>
                </a:solidFill>
                <a:latin typeface="Arial"/>
                <a:cs typeface="Arial"/>
              </a:rPr>
              <a:t>Xeon</a:t>
            </a: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 X7542, 6-core, 2.66 </a:t>
            </a:r>
            <a:r>
              <a:rPr lang="hu-HU" sz="2000" spc="-3" dirty="0" err="1">
                <a:solidFill>
                  <a:srgbClr val="145B9E"/>
                </a:solidFill>
                <a:latin typeface="Arial"/>
                <a:cs typeface="Arial"/>
              </a:rPr>
              <a:t>GHz</a:t>
            </a:r>
            <a:endParaRPr lang="hu-HU" sz="2000" spc="-3" dirty="0">
              <a:solidFill>
                <a:srgbClr val="145B9E"/>
              </a:solidFill>
              <a:latin typeface="Arial"/>
              <a:cs typeface="Arial"/>
            </a:endParaRP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1 </a:t>
            </a:r>
            <a:r>
              <a:rPr lang="hu-HU" sz="2000" spc="-3" dirty="0" err="1">
                <a:solidFill>
                  <a:srgbClr val="145B9E"/>
                </a:solidFill>
                <a:latin typeface="Arial"/>
                <a:cs typeface="Arial"/>
              </a:rPr>
              <a:t>node</a:t>
            </a: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, 1152 mag</a:t>
            </a: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6 TB memória</a:t>
            </a: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500 TB </a:t>
            </a:r>
            <a:r>
              <a:rPr lang="hu-HU" sz="2000" spc="-3" dirty="0" err="1">
                <a:solidFill>
                  <a:srgbClr val="145B9E"/>
                </a:solidFill>
                <a:latin typeface="Arial"/>
                <a:cs typeface="Arial"/>
              </a:rPr>
              <a:t>storage</a:t>
            </a:r>
            <a:endParaRPr lang="hu-HU" sz="2000" spc="-3" dirty="0">
              <a:solidFill>
                <a:srgbClr val="145B9E"/>
              </a:solidFill>
              <a:latin typeface="Arial"/>
              <a:cs typeface="Arial"/>
            </a:endParaRP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leállítva: 2018-ban</a:t>
            </a: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b="1" spc="-3" dirty="0">
                <a:solidFill>
                  <a:srgbClr val="145B9E"/>
                </a:solidFill>
                <a:latin typeface="Arial"/>
                <a:cs typeface="Arial"/>
              </a:rPr>
              <a:t>10 TFLOPS </a:t>
            </a: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/</a:t>
            </a:r>
            <a:r>
              <a:rPr lang="hu-HU" sz="2000" spc="-3" dirty="0" err="1">
                <a:solidFill>
                  <a:srgbClr val="145B9E"/>
                </a:solidFill>
                <a:latin typeface="Arial"/>
                <a:cs typeface="Arial"/>
              </a:rPr>
              <a:t>Rmax</a:t>
            </a: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262430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15">
            <a:extLst>
              <a:ext uri="{FF2B5EF4-FFF2-40B4-BE49-F238E27FC236}">
                <a16:creationId xmlns:a16="http://schemas.microsoft.com/office/drawing/2014/main" id="{B47F91B9-E661-4402-8963-1619172DCA00}"/>
              </a:ext>
            </a:extLst>
          </p:cNvPr>
          <p:cNvSpPr txBox="1">
            <a:spLocks/>
          </p:cNvSpPr>
          <p:nvPr/>
        </p:nvSpPr>
        <p:spPr bwMode="auto">
          <a:xfrm>
            <a:off x="594119" y="434127"/>
            <a:ext cx="9854155" cy="499830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 algn="l">
              <a:lnSpc>
                <a:spcPct val="100000"/>
              </a:lnSpc>
              <a:spcBef>
                <a:spcPts val="58"/>
              </a:spcBef>
              <a:defRPr/>
            </a:pPr>
            <a:r>
              <a:rPr lang="hu-HU" sz="3200" b="1" spc="-3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HP CP4000SL/BL / „Budapest és Szeged”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7" name="object 16">
            <a:extLst>
              <a:ext uri="{FF2B5EF4-FFF2-40B4-BE49-F238E27FC236}">
                <a16:creationId xmlns:a16="http://schemas.microsoft.com/office/drawing/2014/main" id="{EABFE369-522C-44C5-98E7-A781BB4E03C2}"/>
              </a:ext>
            </a:extLst>
          </p:cNvPr>
          <p:cNvSpPr txBox="1"/>
          <p:nvPr/>
        </p:nvSpPr>
        <p:spPr bwMode="auto">
          <a:xfrm>
            <a:off x="625625" y="915450"/>
            <a:ext cx="7666416" cy="363845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Budapest NIIF / Szegedi Tudományegyetem, 2011.</a:t>
            </a: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>
                <a:solidFill>
                  <a:srgbClr val="145B9E"/>
                </a:solidFill>
                <a:latin typeface="Arial"/>
                <a:cs typeface="Arial"/>
              </a:rPr>
              <a:t>klaszter </a:t>
            </a: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architektúra</a:t>
            </a: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AMD </a:t>
            </a:r>
            <a:r>
              <a:rPr lang="hu-HU" sz="2000" spc="-3" dirty="0" err="1">
                <a:solidFill>
                  <a:srgbClr val="145B9E"/>
                </a:solidFill>
                <a:latin typeface="Arial"/>
                <a:cs typeface="Arial"/>
              </a:rPr>
              <a:t>Opteron</a:t>
            </a: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 6174, 2.2 </a:t>
            </a:r>
            <a:r>
              <a:rPr lang="hu-HU" sz="2000" spc="-3" dirty="0" err="1">
                <a:solidFill>
                  <a:srgbClr val="145B9E"/>
                </a:solidFill>
                <a:latin typeface="Arial"/>
                <a:cs typeface="Arial"/>
              </a:rPr>
              <a:t>GHz</a:t>
            </a: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, 12-core</a:t>
            </a: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32 / 50 </a:t>
            </a:r>
            <a:r>
              <a:rPr lang="hu-HU" sz="2000" spc="-3" dirty="0" err="1">
                <a:solidFill>
                  <a:srgbClr val="145B9E"/>
                </a:solidFill>
                <a:latin typeface="Arial"/>
                <a:cs typeface="Arial"/>
              </a:rPr>
              <a:t>node</a:t>
            </a: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, 768/2400 mag</a:t>
            </a: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2+ / 6+ TB memória</a:t>
            </a: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50/250 TB </a:t>
            </a:r>
            <a:r>
              <a:rPr lang="hu-HU" sz="2000" spc="-3" dirty="0" err="1">
                <a:solidFill>
                  <a:srgbClr val="145B9E"/>
                </a:solidFill>
                <a:latin typeface="Arial"/>
                <a:cs typeface="Arial"/>
              </a:rPr>
              <a:t>storage</a:t>
            </a:r>
            <a:endParaRPr lang="hu-HU" sz="2000" spc="-3" dirty="0">
              <a:solidFill>
                <a:srgbClr val="145B9E"/>
              </a:solidFill>
              <a:latin typeface="Arial"/>
              <a:cs typeface="Arial"/>
            </a:endParaRP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A Budapest leállítva: 2018-ban</a:t>
            </a: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b="1" spc="-3" dirty="0">
                <a:solidFill>
                  <a:srgbClr val="145B9E"/>
                </a:solidFill>
                <a:latin typeface="Arial"/>
                <a:cs typeface="Arial"/>
              </a:rPr>
              <a:t>5/20 TFLOPS </a:t>
            </a: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/</a:t>
            </a:r>
            <a:r>
              <a:rPr lang="hu-HU" sz="2000" spc="-3" dirty="0" err="1">
                <a:solidFill>
                  <a:srgbClr val="145B9E"/>
                </a:solidFill>
                <a:latin typeface="Arial"/>
                <a:cs typeface="Arial"/>
              </a:rPr>
              <a:t>Rmax</a:t>
            </a: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/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FDFD2DCD-F470-428F-A147-B4E0E0210D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67" y="1521019"/>
            <a:ext cx="2584753" cy="3446336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52D2F7AA-42EA-4385-9D94-A4F4E2EC5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400" y="930721"/>
            <a:ext cx="2683932" cy="403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7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15">
            <a:extLst>
              <a:ext uri="{FF2B5EF4-FFF2-40B4-BE49-F238E27FC236}">
                <a16:creationId xmlns:a16="http://schemas.microsoft.com/office/drawing/2014/main" id="{B47F91B9-E661-4402-8963-1619172DCA00}"/>
              </a:ext>
            </a:extLst>
          </p:cNvPr>
          <p:cNvSpPr txBox="1">
            <a:spLocks/>
          </p:cNvSpPr>
          <p:nvPr/>
        </p:nvSpPr>
        <p:spPr bwMode="auto">
          <a:xfrm>
            <a:off x="594119" y="434127"/>
            <a:ext cx="9854155" cy="499830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 algn="l">
              <a:lnSpc>
                <a:spcPct val="100000"/>
              </a:lnSpc>
              <a:spcBef>
                <a:spcPts val="58"/>
              </a:spcBef>
              <a:defRPr/>
            </a:pPr>
            <a:r>
              <a:rPr lang="hu-HU" sz="3200" b="1" spc="-3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Leo &amp; Apollo / Budapest2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7" name="object 16">
            <a:extLst>
              <a:ext uri="{FF2B5EF4-FFF2-40B4-BE49-F238E27FC236}">
                <a16:creationId xmlns:a16="http://schemas.microsoft.com/office/drawing/2014/main" id="{EABFE369-522C-44C5-98E7-A781BB4E03C2}"/>
              </a:ext>
            </a:extLst>
          </p:cNvPr>
          <p:cNvSpPr txBox="1"/>
          <p:nvPr/>
        </p:nvSpPr>
        <p:spPr bwMode="auto">
          <a:xfrm>
            <a:off x="625625" y="915450"/>
            <a:ext cx="6984259" cy="4100628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Debreceni Egyetem, 2015.</a:t>
            </a: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Klaszter, HP SL250s / Apollo 8000</a:t>
            </a: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E5-2650 v2, 8-core, 2.6 </a:t>
            </a:r>
            <a:r>
              <a:rPr lang="hu-HU" sz="2000" spc="-3" dirty="0" err="1">
                <a:solidFill>
                  <a:srgbClr val="145B9E"/>
                </a:solidFill>
                <a:latin typeface="Arial"/>
                <a:cs typeface="Arial"/>
              </a:rPr>
              <a:t>GHz</a:t>
            </a: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 / E5-2670 v3, 2.3 </a:t>
            </a:r>
            <a:r>
              <a:rPr lang="hu-HU" sz="2000" spc="-3" dirty="0" err="1">
                <a:solidFill>
                  <a:srgbClr val="145B9E"/>
                </a:solidFill>
                <a:latin typeface="Arial"/>
                <a:cs typeface="Arial"/>
              </a:rPr>
              <a:t>GHz</a:t>
            </a:r>
            <a:endParaRPr lang="hu-HU" sz="2000" spc="-3" dirty="0">
              <a:solidFill>
                <a:srgbClr val="145B9E"/>
              </a:solidFill>
              <a:latin typeface="Arial"/>
              <a:cs typeface="Arial"/>
            </a:endParaRP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204+48 db NVIDIA k20x / K40x</a:t>
            </a: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90 db </a:t>
            </a:r>
            <a:r>
              <a:rPr lang="hu-HU" sz="2000" spc="-3" dirty="0" err="1">
                <a:solidFill>
                  <a:srgbClr val="145B9E"/>
                </a:solidFill>
                <a:latin typeface="Arial"/>
                <a:cs typeface="Arial"/>
              </a:rPr>
              <a:t>Xeon</a:t>
            </a: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2000" spc="-3" dirty="0" err="1">
                <a:solidFill>
                  <a:srgbClr val="145B9E"/>
                </a:solidFill>
                <a:latin typeface="Arial"/>
                <a:cs typeface="Arial"/>
              </a:rPr>
              <a:t>Phi</a:t>
            </a: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 MIC 7120</a:t>
            </a: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84/45 </a:t>
            </a:r>
            <a:r>
              <a:rPr lang="hu-HU" sz="2000" spc="-3" dirty="0" err="1">
                <a:solidFill>
                  <a:srgbClr val="145B9E"/>
                </a:solidFill>
                <a:latin typeface="Arial"/>
                <a:cs typeface="Arial"/>
              </a:rPr>
              <a:t>node</a:t>
            </a: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, 2424 mag</a:t>
            </a: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16+ TB memória, 500 GB </a:t>
            </a:r>
            <a:r>
              <a:rPr lang="hu-HU" sz="2000" spc="-3" dirty="0" err="1">
                <a:solidFill>
                  <a:srgbClr val="145B9E"/>
                </a:solidFill>
                <a:latin typeface="Arial"/>
                <a:cs typeface="Arial"/>
              </a:rPr>
              <a:t>storage</a:t>
            </a:r>
            <a:endParaRPr lang="hu-HU" sz="2000" spc="-3" dirty="0">
              <a:solidFill>
                <a:srgbClr val="145B9E"/>
              </a:solidFill>
              <a:latin typeface="Arial"/>
              <a:cs typeface="Arial"/>
            </a:endParaRP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Leo jelenleg a Wignerben</a:t>
            </a: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b="1" spc="-3" dirty="0">
                <a:solidFill>
                  <a:srgbClr val="145B9E"/>
                </a:solidFill>
                <a:latin typeface="Arial"/>
                <a:cs typeface="Arial"/>
              </a:rPr>
              <a:t>254/106 TFLOPS </a:t>
            </a: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/</a:t>
            </a:r>
            <a:r>
              <a:rPr lang="hu-HU" sz="2000" spc="-3" dirty="0" err="1">
                <a:solidFill>
                  <a:srgbClr val="145B9E"/>
                </a:solidFill>
                <a:latin typeface="Arial"/>
                <a:cs typeface="Arial"/>
              </a:rPr>
              <a:t>Rmax</a:t>
            </a: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/</a:t>
            </a:r>
          </a:p>
        </p:txBody>
      </p:sp>
      <p:sp>
        <p:nvSpPr>
          <p:cNvPr id="4" name="object 16">
            <a:extLst>
              <a:ext uri="{FF2B5EF4-FFF2-40B4-BE49-F238E27FC236}">
                <a16:creationId xmlns:a16="http://schemas.microsoft.com/office/drawing/2014/main" id="{94BBCA4B-E665-4D37-B3C0-5276FA1A7475}"/>
              </a:ext>
            </a:extLst>
          </p:cNvPr>
          <p:cNvSpPr txBox="1"/>
          <p:nvPr/>
        </p:nvSpPr>
        <p:spPr bwMode="auto">
          <a:xfrm>
            <a:off x="7529424" y="928274"/>
            <a:ext cx="4239243" cy="363845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Budapest KIFÜ, 2015.</a:t>
            </a: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Klaszter, HP SL250s</a:t>
            </a: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E5-2680 v2, 10-core, 2.8 </a:t>
            </a:r>
            <a:r>
              <a:rPr lang="hu-HU" sz="2000" spc="-3" dirty="0" err="1">
                <a:solidFill>
                  <a:srgbClr val="145B9E"/>
                </a:solidFill>
                <a:latin typeface="Arial"/>
                <a:cs typeface="Arial"/>
              </a:rPr>
              <a:t>GHz</a:t>
            </a:r>
            <a:endParaRPr lang="hu-HU" sz="2000" spc="-3" dirty="0">
              <a:solidFill>
                <a:srgbClr val="145B9E"/>
              </a:solidFill>
              <a:latin typeface="Arial"/>
              <a:cs typeface="Arial"/>
            </a:endParaRP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28 db </a:t>
            </a:r>
            <a:r>
              <a:rPr lang="hu-HU" sz="2000" spc="-3" dirty="0" err="1">
                <a:solidFill>
                  <a:srgbClr val="145B9E"/>
                </a:solidFill>
                <a:latin typeface="Arial"/>
                <a:cs typeface="Arial"/>
              </a:rPr>
              <a:t>Xeon</a:t>
            </a: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2000" spc="-3" dirty="0" err="1">
                <a:solidFill>
                  <a:srgbClr val="145B9E"/>
                </a:solidFill>
                <a:latin typeface="Arial"/>
                <a:cs typeface="Arial"/>
              </a:rPr>
              <a:t>Phi</a:t>
            </a: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 MIC 7120</a:t>
            </a: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14 </a:t>
            </a:r>
            <a:r>
              <a:rPr lang="hu-HU" sz="2000" spc="-3" dirty="0" err="1">
                <a:solidFill>
                  <a:srgbClr val="145B9E"/>
                </a:solidFill>
                <a:latin typeface="Arial"/>
                <a:cs typeface="Arial"/>
              </a:rPr>
              <a:t>node</a:t>
            </a: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, 280 mag</a:t>
            </a: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0,9 TB memória</a:t>
            </a: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500 GB </a:t>
            </a:r>
            <a:r>
              <a:rPr lang="hu-HU" sz="2000" spc="-3" dirty="0" err="1">
                <a:solidFill>
                  <a:srgbClr val="145B9E"/>
                </a:solidFill>
                <a:latin typeface="Arial"/>
                <a:cs typeface="Arial"/>
              </a:rPr>
              <a:t>storage</a:t>
            </a:r>
            <a:endParaRPr lang="hu-HU" sz="2000" spc="-3" dirty="0">
              <a:solidFill>
                <a:srgbClr val="145B9E"/>
              </a:solidFill>
              <a:latin typeface="Arial"/>
              <a:cs typeface="Arial"/>
            </a:endParaRP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b="1" spc="-3" dirty="0">
                <a:solidFill>
                  <a:srgbClr val="145B9E"/>
                </a:solidFill>
                <a:latin typeface="Arial"/>
                <a:cs typeface="Arial"/>
              </a:rPr>
              <a:t>27 TFLOPS </a:t>
            </a: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/</a:t>
            </a:r>
            <a:r>
              <a:rPr lang="hu-HU" sz="2000" spc="-3" dirty="0" err="1">
                <a:solidFill>
                  <a:srgbClr val="145B9E"/>
                </a:solidFill>
                <a:latin typeface="Arial"/>
                <a:cs typeface="Arial"/>
              </a:rPr>
              <a:t>Rmax</a:t>
            </a: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265358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15">
            <a:extLst>
              <a:ext uri="{FF2B5EF4-FFF2-40B4-BE49-F238E27FC236}">
                <a16:creationId xmlns:a16="http://schemas.microsoft.com/office/drawing/2014/main" id="{B47F91B9-E661-4402-8963-1619172DCA00}"/>
              </a:ext>
            </a:extLst>
          </p:cNvPr>
          <p:cNvSpPr txBox="1">
            <a:spLocks/>
          </p:cNvSpPr>
          <p:nvPr/>
        </p:nvSpPr>
        <p:spPr bwMode="auto">
          <a:xfrm>
            <a:off x="594119" y="434127"/>
            <a:ext cx="9854155" cy="499830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 algn="l">
              <a:lnSpc>
                <a:spcPct val="100000"/>
              </a:lnSpc>
              <a:spcBef>
                <a:spcPts val="58"/>
              </a:spcBef>
              <a:defRPr/>
            </a:pPr>
            <a:r>
              <a:rPr lang="hu-HU" sz="3200" b="1" spc="-3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SGI UV 2000 / „Miskolc”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7" name="object 16">
            <a:extLst>
              <a:ext uri="{FF2B5EF4-FFF2-40B4-BE49-F238E27FC236}">
                <a16:creationId xmlns:a16="http://schemas.microsoft.com/office/drawing/2014/main" id="{EABFE369-522C-44C5-98E7-A781BB4E03C2}"/>
              </a:ext>
            </a:extLst>
          </p:cNvPr>
          <p:cNvSpPr txBox="1"/>
          <p:nvPr/>
        </p:nvSpPr>
        <p:spPr bwMode="auto">
          <a:xfrm>
            <a:off x="625625" y="915450"/>
            <a:ext cx="6984259" cy="363845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Miskolci Egyetem, 2015.</a:t>
            </a: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SMP/NUMA</a:t>
            </a: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44 db Intel </a:t>
            </a:r>
            <a:r>
              <a:rPr lang="hu-HU" sz="2000" spc="-3" dirty="0" err="1">
                <a:solidFill>
                  <a:srgbClr val="145B9E"/>
                </a:solidFill>
                <a:latin typeface="Arial"/>
                <a:cs typeface="Arial"/>
              </a:rPr>
              <a:t>Xeon</a:t>
            </a: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 E5-4627, 8-core, 3.33 </a:t>
            </a:r>
            <a:r>
              <a:rPr lang="hu-HU" sz="2000" spc="-3" dirty="0" err="1">
                <a:solidFill>
                  <a:srgbClr val="145B9E"/>
                </a:solidFill>
                <a:latin typeface="Arial"/>
                <a:cs typeface="Arial"/>
              </a:rPr>
              <a:t>GHz</a:t>
            </a:r>
            <a:endParaRPr lang="hu-HU" sz="2000" spc="-3" dirty="0">
              <a:solidFill>
                <a:srgbClr val="145B9E"/>
              </a:solidFill>
              <a:latin typeface="Arial"/>
              <a:cs typeface="Arial"/>
            </a:endParaRP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1 </a:t>
            </a:r>
            <a:r>
              <a:rPr lang="hu-HU" sz="2000" spc="-3" dirty="0" err="1">
                <a:solidFill>
                  <a:srgbClr val="145B9E"/>
                </a:solidFill>
                <a:latin typeface="Arial"/>
                <a:cs typeface="Arial"/>
              </a:rPr>
              <a:t>node</a:t>
            </a: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, 352 mag</a:t>
            </a: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1.4 TB memória</a:t>
            </a: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240 TB </a:t>
            </a:r>
            <a:r>
              <a:rPr lang="hu-HU" sz="2000" spc="-3" dirty="0" err="1">
                <a:solidFill>
                  <a:srgbClr val="145B9E"/>
                </a:solidFill>
                <a:latin typeface="Arial"/>
                <a:cs typeface="Arial"/>
              </a:rPr>
              <a:t>storage</a:t>
            </a:r>
            <a:endParaRPr lang="hu-HU" sz="2000" spc="-3" dirty="0">
              <a:solidFill>
                <a:srgbClr val="145B9E"/>
              </a:solidFill>
              <a:latin typeface="Arial"/>
              <a:cs typeface="Arial"/>
            </a:endParaRP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leállítva: 2022. december</a:t>
            </a: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b="1" spc="-3" dirty="0">
                <a:solidFill>
                  <a:srgbClr val="145B9E"/>
                </a:solidFill>
                <a:latin typeface="Arial"/>
                <a:cs typeface="Arial"/>
              </a:rPr>
              <a:t>8 TFLOPS </a:t>
            </a: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/</a:t>
            </a:r>
            <a:r>
              <a:rPr lang="hu-HU" sz="2000" spc="-3" dirty="0" err="1">
                <a:solidFill>
                  <a:srgbClr val="145B9E"/>
                </a:solidFill>
                <a:latin typeface="Arial"/>
                <a:cs typeface="Arial"/>
              </a:rPr>
              <a:t>Rmax</a:t>
            </a: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/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DCBEDAD-387A-43B1-84C2-FF445E5DC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760" y="915450"/>
            <a:ext cx="4827880" cy="323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22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15">
            <a:extLst>
              <a:ext uri="{FF2B5EF4-FFF2-40B4-BE49-F238E27FC236}">
                <a16:creationId xmlns:a16="http://schemas.microsoft.com/office/drawing/2014/main" id="{B47F91B9-E661-4402-8963-1619172DCA00}"/>
              </a:ext>
            </a:extLst>
          </p:cNvPr>
          <p:cNvSpPr txBox="1">
            <a:spLocks/>
          </p:cNvSpPr>
          <p:nvPr/>
        </p:nvSpPr>
        <p:spPr bwMode="auto">
          <a:xfrm>
            <a:off x="594119" y="434127"/>
            <a:ext cx="9854155" cy="499830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 algn="l">
              <a:lnSpc>
                <a:spcPct val="100000"/>
              </a:lnSpc>
              <a:spcBef>
                <a:spcPts val="58"/>
              </a:spcBef>
              <a:defRPr/>
            </a:pPr>
            <a:r>
              <a:rPr lang="hu-HU" sz="3200" b="1" spc="-3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Komondor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7" name="object 16">
            <a:extLst>
              <a:ext uri="{FF2B5EF4-FFF2-40B4-BE49-F238E27FC236}">
                <a16:creationId xmlns:a16="http://schemas.microsoft.com/office/drawing/2014/main" id="{EABFE369-522C-44C5-98E7-A781BB4E03C2}"/>
              </a:ext>
            </a:extLst>
          </p:cNvPr>
          <p:cNvSpPr txBox="1"/>
          <p:nvPr/>
        </p:nvSpPr>
        <p:spPr bwMode="auto">
          <a:xfrm>
            <a:off x="625625" y="915450"/>
            <a:ext cx="6984259" cy="2714094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Debreceni Egyetem, 2023.</a:t>
            </a: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4 partíció</a:t>
            </a: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28000+ processzormag</a:t>
            </a: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250+ NVIDIA A100</a:t>
            </a: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3-level </a:t>
            </a:r>
            <a:r>
              <a:rPr lang="hu-HU" sz="2000" spc="-3" dirty="0" err="1">
                <a:solidFill>
                  <a:srgbClr val="145B9E"/>
                </a:solidFill>
                <a:latin typeface="Arial"/>
                <a:cs typeface="Arial"/>
              </a:rPr>
              <a:t>storage</a:t>
            </a: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 </a:t>
            </a:r>
            <a:r>
              <a:rPr lang="hu-HU" sz="2000" spc="-3" dirty="0" err="1">
                <a:solidFill>
                  <a:srgbClr val="145B9E"/>
                </a:solidFill>
                <a:latin typeface="Arial"/>
                <a:cs typeface="Arial"/>
              </a:rPr>
              <a:t>system</a:t>
            </a:r>
            <a:endParaRPr lang="hu-HU" sz="2000" spc="-3" dirty="0">
              <a:solidFill>
                <a:srgbClr val="145B9E"/>
              </a:solidFill>
              <a:latin typeface="Arial"/>
              <a:cs typeface="Arial"/>
            </a:endParaRPr>
          </a:p>
          <a:p>
            <a:pPr marL="350601" marR="3081" indent="-342900">
              <a:lnSpc>
                <a:spcPct val="145700"/>
              </a:lnSpc>
              <a:spcBef>
                <a:spcPts val="61"/>
              </a:spcBef>
              <a:buFont typeface="Arial" panose="020B0604020202020204" pitchFamily="34" charset="0"/>
              <a:buChar char="•"/>
              <a:defRPr/>
            </a:pPr>
            <a:r>
              <a:rPr lang="hu-HU" sz="2000" b="1" spc="-3" dirty="0">
                <a:solidFill>
                  <a:srgbClr val="145B9E"/>
                </a:solidFill>
                <a:latin typeface="Arial"/>
                <a:cs typeface="Arial"/>
              </a:rPr>
              <a:t>6+ PFLOPS </a:t>
            </a: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/</a:t>
            </a:r>
            <a:r>
              <a:rPr lang="hu-HU" sz="2000" spc="-3" dirty="0" err="1">
                <a:solidFill>
                  <a:srgbClr val="145B9E"/>
                </a:solidFill>
                <a:latin typeface="Arial"/>
                <a:cs typeface="Arial"/>
              </a:rPr>
              <a:t>Rpeak</a:t>
            </a:r>
            <a:r>
              <a:rPr lang="hu-HU" sz="2000" spc="-3" dirty="0">
                <a:solidFill>
                  <a:srgbClr val="145B9E"/>
                </a:solidFill>
                <a:latin typeface="Arial"/>
                <a:cs typeface="Arial"/>
              </a:rPr>
              <a:t>/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5781E1E2-7DAD-4F08-8906-938E351541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684042"/>
            <a:ext cx="6533469" cy="435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53149"/>
      </p:ext>
    </p:extLst>
  </p:cSld>
  <p:clrMapOvr>
    <a:masterClrMapping/>
  </p:clrMapOvr>
</p:sld>
</file>

<file path=ppt/theme/theme1.xml><?xml version="1.0" encoding="utf-8"?>
<a:theme xmlns:a="http://schemas.openxmlformats.org/drawingml/2006/main" name="2_HP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HP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HP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2469</TotalTime>
  <Words>419</Words>
  <Application>Microsoft Office PowerPoint</Application>
  <PresentationFormat>Szélesvásznú</PresentationFormat>
  <Paragraphs>89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4</vt:i4>
      </vt:variant>
      <vt:variant>
        <vt:lpstr>Diacímek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2_HPC</vt:lpstr>
      <vt:lpstr>Egyéni tervezés</vt:lpstr>
      <vt:lpstr>1_HPC</vt:lpstr>
      <vt:lpstr>3_HPC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KIFU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Kancsár Mónika</dc:creator>
  <cp:lastModifiedBy>user</cp:lastModifiedBy>
  <cp:revision>113</cp:revision>
  <dcterms:created xsi:type="dcterms:W3CDTF">2022-11-14T15:39:30Z</dcterms:created>
  <dcterms:modified xsi:type="dcterms:W3CDTF">2023-05-09T17:53:52Z</dcterms:modified>
</cp:coreProperties>
</file>